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comments/comment4.xml" ContentType="application/vnd.openxmlformats-officedocument.presentationml.comments+xml"/>
  <Override PartName="/ppt/comments/comment5.xml" ContentType="application/vnd.openxmlformats-officedocument.presentationml.comments+xml"/>
  <Override PartName="/ppt/comments/comment6.xml" ContentType="application/vnd.openxmlformats-officedocument.presentationml.comments+xml"/>
  <Override PartName="/ppt/comments/comment7.xml" ContentType="application/vnd.openxmlformats-officedocument.presentationml.comment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7"/>
  </p:notesMasterIdLst>
  <p:sldIdLst>
    <p:sldId id="286" r:id="rId2"/>
    <p:sldId id="300" r:id="rId3"/>
    <p:sldId id="299" r:id="rId4"/>
    <p:sldId id="297" r:id="rId5"/>
    <p:sldId id="265" r:id="rId6"/>
    <p:sldId id="301" r:id="rId7"/>
    <p:sldId id="264" r:id="rId8"/>
    <p:sldId id="266" r:id="rId9"/>
    <p:sldId id="267" r:id="rId10"/>
    <p:sldId id="268" r:id="rId11"/>
    <p:sldId id="263" r:id="rId12"/>
    <p:sldId id="257" r:id="rId13"/>
    <p:sldId id="258" r:id="rId14"/>
    <p:sldId id="259" r:id="rId15"/>
    <p:sldId id="260" r:id="rId16"/>
    <p:sldId id="261" r:id="rId17"/>
    <p:sldId id="262" r:id="rId18"/>
    <p:sldId id="296" r:id="rId19"/>
    <p:sldId id="294" r:id="rId20"/>
    <p:sldId id="290" r:id="rId21"/>
    <p:sldId id="289" r:id="rId22"/>
    <p:sldId id="291" r:id="rId23"/>
    <p:sldId id="292" r:id="rId24"/>
    <p:sldId id="293" r:id="rId25"/>
    <p:sldId id="295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seph Lazarus" initials="JL" lastIdx="6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82"/>
    <p:restoredTop sz="94456"/>
  </p:normalViewPr>
  <p:slideViewPr>
    <p:cSldViewPr snapToGrid="0" snapToObjects="1">
      <p:cViewPr varScale="1">
        <p:scale>
          <a:sx n="71" d="100"/>
          <a:sy n="71" d="100"/>
        </p:scale>
        <p:origin x="402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1-07T19:18:25.819" idx="1">
    <p:pos x="10" y="10"/>
    <p:text>Perhaps add comments about the scales of the graphs.  Personally, I like to break down "Barney" style. Maybe a legen for the graphic on the right.</p:tex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1-07T19:18:25.819" idx="1">
    <p:pos x="10" y="10"/>
    <p:text>Perhaps add comments about the scales of the graphs.  Personally, I like to break down "Barney" style. Maybe a legen for the graphic on the right.</p:tex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1-07T19:20:37.087" idx="2">
    <p:pos x="10" y="10"/>
    <p:text>Can we a legen on what the different lines are?</p:tex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1-07T19:22:06.292" idx="3">
    <p:pos x="10" y="10"/>
    <p:text>Great slide. The text matches the slide to help drive point home. Can clearly "see" the problem.</p:tex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1-07T19:27:23.754" idx="5">
    <p:pos x="10" y="10"/>
    <p:text>You've introduced PMM. But have not explained what it is to the audience. At the minimum spell the abbreviation out. Maybe add a simplified example to show how it works.</p:tex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1-07T19:25:28.132" idx="4">
    <p:pos x="10" y="10"/>
    <p:text>The graphic is great for the first two bullet points. Third bulletin point. Why? Graphic doesn't help explain that.</p:text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1-07T19:29:06.129" idx="6">
    <p:pos x="10" y="10"/>
    <p:text>No graphic for bulletin point (1) or (4).  I think we definetly need a graphic for bulletin point (5)</p:tex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FC53C7-6853-4250-9381-73E7DCAC5621}" type="datetimeFigureOut">
              <a:rPr lang="en-US" smtClean="0"/>
              <a:t>1/8/2021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05168E-6CC1-47B2-9A87-9C63F9647C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7696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7DEF16-D7AC-47A5-BAAD-05303E211C3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449225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7DEF16-D7AC-47A5-BAAD-05303E211C3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710443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7DEF16-D7AC-47A5-BAAD-05303E211C3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06167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7DEF16-D7AC-47A5-BAAD-05303E211C3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481679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7DEF16-D7AC-47A5-BAAD-05303E211C3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3182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7DEF16-D7AC-47A5-BAAD-05303E211C3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190563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7DEF16-D7AC-47A5-BAAD-05303E211C3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741134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7DEF16-D7AC-47A5-BAAD-05303E211C3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955393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7DEF16-D7AC-47A5-BAAD-05303E211C3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49126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7DEF16-D7AC-47A5-BAAD-05303E211C3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060502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7DEF16-D7AC-47A5-BAAD-05303E211C3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377384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7DEF16-D7AC-47A5-BAAD-05303E211C3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139545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168400" y="5655597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40403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68400" y="6356352"/>
            <a:ext cx="4114800" cy="365125"/>
          </a:xfrm>
          <a:prstGeom prst="rect">
            <a:avLst/>
          </a:prstGeom>
        </p:spPr>
        <p:txBody>
          <a:bodyPr/>
          <a:lstStyle>
            <a:lvl1pPr algn="l">
              <a:defRPr sz="900">
                <a:solidFill>
                  <a:srgbClr val="40403F"/>
                </a:solidFill>
              </a:defRPr>
            </a:lvl1pPr>
          </a:lstStyle>
          <a:p>
            <a:r>
              <a:rPr lang="en-US" dirty="0"/>
              <a:t>[DRAFT]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2618986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1168401" y="2457450"/>
            <a:ext cx="9929905" cy="1428751"/>
          </a:xfrm>
        </p:spPr>
        <p:txBody>
          <a:bodyPr anchor="t">
            <a:noAutofit/>
          </a:bodyPr>
          <a:lstStyle>
            <a:lvl1pPr algn="l">
              <a:defRPr sz="3600"/>
            </a:lvl1pPr>
          </a:lstStyle>
          <a:p>
            <a:r>
              <a:rPr lang="en-US" dirty="0"/>
              <a:t>[Draft] Presentation title [Firm cover 1]</a:t>
            </a:r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1168401" y="3886200"/>
            <a:ext cx="9929905" cy="1196788"/>
          </a:xfrm>
        </p:spPr>
        <p:txBody>
          <a:bodyPr anchor="ctr"/>
          <a:lstStyle>
            <a:lvl1pPr marL="0" indent="0" algn="l">
              <a:buNone/>
              <a:defRPr sz="2400">
                <a:solidFill>
                  <a:srgbClr val="71A1D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3950" y="5529190"/>
            <a:ext cx="1631951" cy="795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7930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2618986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168400" y="5655597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40403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68400" y="6356352"/>
            <a:ext cx="4114800" cy="365125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40403F"/>
                </a:solidFill>
              </a:defRPr>
            </a:lvl1pPr>
          </a:lstStyle>
          <a:p>
            <a:r>
              <a:rPr lang="en-US" dirty="0"/>
              <a:t>[DRAFT] </a:t>
            </a:r>
          </a:p>
        </p:txBody>
      </p:sp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1168401" y="2457450"/>
            <a:ext cx="9929905" cy="1428751"/>
          </a:xfrm>
        </p:spPr>
        <p:txBody>
          <a:bodyPr anchor="t">
            <a:noAutofit/>
          </a:bodyPr>
          <a:lstStyle>
            <a:lvl1pPr algn="l">
              <a:defRPr sz="3600"/>
            </a:lvl1pPr>
          </a:lstStyle>
          <a:p>
            <a:r>
              <a:rPr lang="en-US" dirty="0"/>
              <a:t>[Draft] Presentation title</a:t>
            </a:r>
            <a:br>
              <a:rPr lang="en-US" dirty="0"/>
            </a:br>
            <a:r>
              <a:rPr lang="en-US" dirty="0"/>
              <a:t>[Intellectual Property cover]</a:t>
            </a:r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1168401" y="3886200"/>
            <a:ext cx="9929905" cy="1196788"/>
          </a:xfrm>
        </p:spPr>
        <p:txBody>
          <a:bodyPr anchor="ctr"/>
          <a:lstStyle>
            <a:lvl1pPr marL="0" indent="0" algn="l">
              <a:buNone/>
              <a:defRPr sz="2400">
                <a:solidFill>
                  <a:srgbClr val="71A1D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3950" y="5529190"/>
            <a:ext cx="1631951" cy="795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7234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2618986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168400" y="5655597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40403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68400" y="6356352"/>
            <a:ext cx="4114800" cy="365125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40403F"/>
                </a:solidFill>
              </a:defRPr>
            </a:lvl1pPr>
          </a:lstStyle>
          <a:p>
            <a:r>
              <a:rPr lang="en-US" dirty="0"/>
              <a:t>[DRAFT] </a:t>
            </a:r>
          </a:p>
        </p:txBody>
      </p:sp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1168401" y="2457450"/>
            <a:ext cx="9929905" cy="1428751"/>
          </a:xfrm>
        </p:spPr>
        <p:txBody>
          <a:bodyPr anchor="t">
            <a:noAutofit/>
          </a:bodyPr>
          <a:lstStyle>
            <a:lvl1pPr algn="l">
              <a:defRPr sz="3600"/>
            </a:lvl1pPr>
          </a:lstStyle>
          <a:p>
            <a:r>
              <a:rPr lang="en-US" dirty="0"/>
              <a:t>[Draft] Presentation title</a:t>
            </a:r>
            <a:br>
              <a:rPr lang="en-US" dirty="0"/>
            </a:br>
            <a:r>
              <a:rPr lang="en-US" dirty="0"/>
              <a:t>[International Arbitration &amp; Trade cover]</a:t>
            </a:r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1168401" y="3886200"/>
            <a:ext cx="9929905" cy="1196788"/>
          </a:xfrm>
        </p:spPr>
        <p:txBody>
          <a:bodyPr anchor="ctr"/>
          <a:lstStyle>
            <a:lvl1pPr marL="0" indent="0" algn="l">
              <a:buNone/>
              <a:defRPr sz="2400">
                <a:solidFill>
                  <a:srgbClr val="71A1D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3950" y="5529190"/>
            <a:ext cx="1631951" cy="795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8927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2618986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168400" y="5655597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40403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68400" y="6356352"/>
            <a:ext cx="4114800" cy="365125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40403F"/>
                </a:solidFill>
              </a:defRPr>
            </a:lvl1pPr>
          </a:lstStyle>
          <a:p>
            <a:r>
              <a:rPr lang="en-US" dirty="0"/>
              <a:t>[DRAFT] </a:t>
            </a:r>
          </a:p>
        </p:txBody>
      </p:sp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1168401" y="2457450"/>
            <a:ext cx="9929905" cy="1428751"/>
          </a:xfrm>
        </p:spPr>
        <p:txBody>
          <a:bodyPr anchor="t">
            <a:noAutofit/>
          </a:bodyPr>
          <a:lstStyle>
            <a:lvl1pPr algn="l">
              <a:defRPr sz="3600"/>
            </a:lvl1pPr>
          </a:lstStyle>
          <a:p>
            <a:r>
              <a:rPr lang="en-US" dirty="0"/>
              <a:t>[Draft] Presentation title</a:t>
            </a:r>
            <a:br>
              <a:rPr lang="en-US" dirty="0"/>
            </a:br>
            <a:r>
              <a:rPr lang="en-US" dirty="0"/>
              <a:t>[Labor &amp; Employment cover]</a:t>
            </a:r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1168401" y="3886200"/>
            <a:ext cx="9929905" cy="1196788"/>
          </a:xfrm>
        </p:spPr>
        <p:txBody>
          <a:bodyPr anchor="ctr"/>
          <a:lstStyle>
            <a:lvl1pPr marL="0" indent="0" algn="l">
              <a:buNone/>
              <a:defRPr sz="2400">
                <a:solidFill>
                  <a:srgbClr val="71A1D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3950" y="5529190"/>
            <a:ext cx="1631951" cy="795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6045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2618986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168400" y="5655597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40403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68400" y="6356352"/>
            <a:ext cx="4114800" cy="365125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40403F"/>
                </a:solidFill>
              </a:defRPr>
            </a:lvl1pPr>
          </a:lstStyle>
          <a:p>
            <a:r>
              <a:rPr lang="en-US" dirty="0"/>
              <a:t>[DRAFT] </a:t>
            </a:r>
          </a:p>
        </p:txBody>
      </p:sp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1168401" y="2457450"/>
            <a:ext cx="9929905" cy="1428751"/>
          </a:xfrm>
        </p:spPr>
        <p:txBody>
          <a:bodyPr anchor="t">
            <a:noAutofit/>
          </a:bodyPr>
          <a:lstStyle>
            <a:lvl1pPr algn="l">
              <a:defRPr sz="3600"/>
            </a:lvl1pPr>
          </a:lstStyle>
          <a:p>
            <a:r>
              <a:rPr lang="en-US" dirty="0"/>
              <a:t>[Draft] Presentation title</a:t>
            </a:r>
            <a:br>
              <a:rPr lang="en-US" dirty="0"/>
            </a:br>
            <a:r>
              <a:rPr lang="en-US" dirty="0"/>
              <a:t>[Life Sciences cover]</a:t>
            </a:r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1168401" y="3886200"/>
            <a:ext cx="9929905" cy="1196788"/>
          </a:xfrm>
        </p:spPr>
        <p:txBody>
          <a:bodyPr anchor="ctr"/>
          <a:lstStyle>
            <a:lvl1pPr marL="0" indent="0" algn="l">
              <a:buNone/>
              <a:defRPr sz="2400">
                <a:solidFill>
                  <a:srgbClr val="71A1D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3950" y="5529190"/>
            <a:ext cx="1631951" cy="795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5009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2618986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168400" y="5655597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40403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68400" y="6356352"/>
            <a:ext cx="4114800" cy="365125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40403F"/>
                </a:solidFill>
              </a:defRPr>
            </a:lvl1pPr>
          </a:lstStyle>
          <a:p>
            <a:r>
              <a:rPr lang="en-US" dirty="0"/>
              <a:t>[DRAFT] </a:t>
            </a:r>
          </a:p>
        </p:txBody>
      </p:sp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1168401" y="2457450"/>
            <a:ext cx="9929905" cy="1428751"/>
          </a:xfrm>
        </p:spPr>
        <p:txBody>
          <a:bodyPr anchor="t">
            <a:noAutofit/>
          </a:bodyPr>
          <a:lstStyle>
            <a:lvl1pPr algn="l">
              <a:defRPr sz="3600"/>
            </a:lvl1pPr>
          </a:lstStyle>
          <a:p>
            <a:r>
              <a:rPr lang="en-US" dirty="0"/>
              <a:t>[Draft] Presentation title</a:t>
            </a:r>
            <a:br>
              <a:rPr lang="en-US" dirty="0"/>
            </a:br>
            <a:r>
              <a:rPr lang="en-US" dirty="0"/>
              <a:t>[Public Policy &amp; Regulatory Economics cover] </a:t>
            </a:r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1168401" y="3886200"/>
            <a:ext cx="9929905" cy="1196788"/>
          </a:xfrm>
        </p:spPr>
        <p:txBody>
          <a:bodyPr anchor="ctr"/>
          <a:lstStyle>
            <a:lvl1pPr marL="0" indent="0" algn="l">
              <a:buNone/>
              <a:defRPr sz="2400">
                <a:solidFill>
                  <a:srgbClr val="71A1D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3950" y="5529190"/>
            <a:ext cx="1631951" cy="795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2646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2618986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168400" y="5655597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40403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68400" y="6356352"/>
            <a:ext cx="4114800" cy="365125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40403F"/>
                </a:solidFill>
              </a:defRPr>
            </a:lvl1pPr>
          </a:lstStyle>
          <a:p>
            <a:r>
              <a:rPr lang="en-US" dirty="0"/>
              <a:t>[DRAFT] </a:t>
            </a:r>
          </a:p>
        </p:txBody>
      </p:sp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1168401" y="2457450"/>
            <a:ext cx="9929905" cy="1428751"/>
          </a:xfrm>
        </p:spPr>
        <p:txBody>
          <a:bodyPr anchor="t">
            <a:noAutofit/>
          </a:bodyPr>
          <a:lstStyle>
            <a:lvl1pPr algn="l">
              <a:defRPr sz="3600"/>
            </a:lvl1pPr>
          </a:lstStyle>
          <a:p>
            <a:r>
              <a:rPr lang="en-US" dirty="0"/>
              <a:t>[Draft] Presentation title</a:t>
            </a:r>
            <a:br>
              <a:rPr lang="en-US" dirty="0"/>
            </a:br>
            <a:r>
              <a:rPr lang="en-US" dirty="0"/>
              <a:t>[Transfer Pricing &amp; Tax cover]</a:t>
            </a:r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1168401" y="3886200"/>
            <a:ext cx="9929905" cy="1196788"/>
          </a:xfrm>
        </p:spPr>
        <p:txBody>
          <a:bodyPr anchor="ctr"/>
          <a:lstStyle>
            <a:lvl1pPr marL="0" indent="0" algn="l">
              <a:buNone/>
              <a:defRPr sz="2400">
                <a:solidFill>
                  <a:srgbClr val="71A1D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3950" y="5529190"/>
            <a:ext cx="1631951" cy="795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58900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05546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16529"/>
            <a:ext cx="10515600" cy="456043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Date Placeholder 6"/>
          <p:cNvSpPr>
            <a:spLocks noGrp="1"/>
          </p:cNvSpPr>
          <p:nvPr>
            <p:ph type="dt" sz="half" idx="10"/>
          </p:nvPr>
        </p:nvSpPr>
        <p:spPr>
          <a:xfrm>
            <a:off x="857622" y="6322828"/>
            <a:ext cx="1883996" cy="118428"/>
          </a:xfrm>
        </p:spPr>
        <p:txBody>
          <a:bodyPr/>
          <a:lstStyle>
            <a:lvl1pPr algn="l">
              <a:defRPr>
                <a:solidFill>
                  <a:srgbClr val="40403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829960" y="6334920"/>
            <a:ext cx="541019" cy="118428"/>
          </a:xfrm>
        </p:spPr>
        <p:txBody>
          <a:bodyPr/>
          <a:lstStyle>
            <a:lvl1pPr>
              <a:defRPr>
                <a:solidFill>
                  <a:srgbClr val="40403F"/>
                </a:solidFill>
              </a:defRPr>
            </a:lvl1pPr>
          </a:lstStyle>
          <a:p>
            <a:fld id="{90145546-9A82-EF42-97DE-BF71F7DE916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ooter Placeholder 7"/>
          <p:cNvSpPr>
            <a:spLocks noGrp="1"/>
          </p:cNvSpPr>
          <p:nvPr>
            <p:ph type="ftr" sz="quarter" idx="3"/>
          </p:nvPr>
        </p:nvSpPr>
        <p:spPr>
          <a:xfrm>
            <a:off x="2490503" y="6330318"/>
            <a:ext cx="7209776" cy="118428"/>
          </a:xfrm>
          <a:prstGeom prst="rect">
            <a:avLst/>
          </a:prstGeom>
        </p:spPr>
        <p:txBody>
          <a:bodyPr/>
          <a:lstStyle>
            <a:lvl1pPr algn="ctr">
              <a:defRPr sz="900">
                <a:solidFill>
                  <a:srgbClr val="40403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[DRAFT] </a:t>
            </a:r>
          </a:p>
        </p:txBody>
      </p:sp>
    </p:spTree>
    <p:extLst>
      <p:ext uri="{BB962C8B-B14F-4D97-AF65-F5344CB8AC3E}">
        <p14:creationId xmlns:p14="http://schemas.microsoft.com/office/powerpoint/2010/main" val="2014424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1851" y="735521"/>
            <a:ext cx="10515600" cy="2400786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200" baseline="0"/>
            </a:lvl1pPr>
          </a:lstStyle>
          <a:p>
            <a:r>
              <a:rPr lang="en-US" dirty="0"/>
              <a:t>Section breaker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1851" y="3384135"/>
            <a:ext cx="10515600" cy="17262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200">
                <a:solidFill>
                  <a:srgbClr val="40403F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subtitle</a:t>
            </a:r>
          </a:p>
        </p:txBody>
      </p:sp>
      <p:sp>
        <p:nvSpPr>
          <p:cNvPr id="8" name="Date Placeholder 6"/>
          <p:cNvSpPr>
            <a:spLocks noGrp="1"/>
          </p:cNvSpPr>
          <p:nvPr>
            <p:ph type="dt" sz="half" idx="10"/>
          </p:nvPr>
        </p:nvSpPr>
        <p:spPr>
          <a:xfrm>
            <a:off x="857622" y="6322828"/>
            <a:ext cx="1883996" cy="118428"/>
          </a:xfrm>
        </p:spPr>
        <p:txBody>
          <a:bodyPr/>
          <a:lstStyle>
            <a:lvl1pPr algn="l">
              <a:defRPr>
                <a:solidFill>
                  <a:srgbClr val="40403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829960" y="6334920"/>
            <a:ext cx="541019" cy="118428"/>
          </a:xfrm>
        </p:spPr>
        <p:txBody>
          <a:bodyPr/>
          <a:lstStyle>
            <a:lvl1pPr>
              <a:defRPr>
                <a:solidFill>
                  <a:srgbClr val="40403F"/>
                </a:solidFill>
              </a:defRPr>
            </a:lvl1pPr>
          </a:lstStyle>
          <a:p>
            <a:fld id="{90145546-9A82-EF42-97DE-BF71F7DE916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Footer Placeholder 7"/>
          <p:cNvSpPr>
            <a:spLocks noGrp="1"/>
          </p:cNvSpPr>
          <p:nvPr>
            <p:ph type="ftr" sz="quarter" idx="3"/>
          </p:nvPr>
        </p:nvSpPr>
        <p:spPr>
          <a:xfrm>
            <a:off x="2490503" y="6330318"/>
            <a:ext cx="7209776" cy="118428"/>
          </a:xfrm>
          <a:prstGeom prst="rect">
            <a:avLst/>
          </a:prstGeom>
        </p:spPr>
        <p:txBody>
          <a:bodyPr/>
          <a:lstStyle>
            <a:lvl1pPr algn="ctr">
              <a:defRPr sz="900">
                <a:solidFill>
                  <a:srgbClr val="40403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[DRAFT] </a:t>
            </a:r>
          </a:p>
        </p:txBody>
      </p:sp>
    </p:spTree>
    <p:extLst>
      <p:ext uri="{BB962C8B-B14F-4D97-AF65-F5344CB8AC3E}">
        <p14:creationId xmlns:p14="http://schemas.microsoft.com/office/powerpoint/2010/main" val="322710932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99014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508627"/>
            <a:ext cx="5181600" cy="46683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508627"/>
            <a:ext cx="5181600" cy="46683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6"/>
          <p:cNvSpPr>
            <a:spLocks noGrp="1"/>
          </p:cNvSpPr>
          <p:nvPr>
            <p:ph type="dt" sz="half" idx="10"/>
          </p:nvPr>
        </p:nvSpPr>
        <p:spPr>
          <a:xfrm>
            <a:off x="857622" y="6322828"/>
            <a:ext cx="1883996" cy="118428"/>
          </a:xfrm>
        </p:spPr>
        <p:txBody>
          <a:bodyPr/>
          <a:lstStyle>
            <a:lvl1pPr algn="l">
              <a:defRPr>
                <a:solidFill>
                  <a:srgbClr val="40403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829960" y="6334920"/>
            <a:ext cx="541019" cy="118428"/>
          </a:xfrm>
        </p:spPr>
        <p:txBody>
          <a:bodyPr/>
          <a:lstStyle>
            <a:lvl1pPr>
              <a:defRPr>
                <a:solidFill>
                  <a:srgbClr val="40403F"/>
                </a:solidFill>
              </a:defRPr>
            </a:lvl1pPr>
          </a:lstStyle>
          <a:p>
            <a:fld id="{90145546-9A82-EF42-97DE-BF71F7DE916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Footer Placeholder 7"/>
          <p:cNvSpPr>
            <a:spLocks noGrp="1"/>
          </p:cNvSpPr>
          <p:nvPr>
            <p:ph type="ftr" sz="quarter" idx="3"/>
          </p:nvPr>
        </p:nvSpPr>
        <p:spPr>
          <a:xfrm>
            <a:off x="2490503" y="6330318"/>
            <a:ext cx="7209776" cy="118428"/>
          </a:xfrm>
          <a:prstGeom prst="rect">
            <a:avLst/>
          </a:prstGeom>
        </p:spPr>
        <p:txBody>
          <a:bodyPr/>
          <a:lstStyle>
            <a:lvl1pPr algn="ctr">
              <a:defRPr sz="900">
                <a:solidFill>
                  <a:srgbClr val="40403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[DRAFT] </a:t>
            </a:r>
          </a:p>
        </p:txBody>
      </p:sp>
    </p:spTree>
    <p:extLst>
      <p:ext uri="{BB962C8B-B14F-4D97-AF65-F5344CB8AC3E}">
        <p14:creationId xmlns:p14="http://schemas.microsoft.com/office/powerpoint/2010/main" val="152959626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90850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534887"/>
            <a:ext cx="5157787" cy="970189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534887"/>
            <a:ext cx="5183188" cy="970189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6"/>
          <p:cNvSpPr>
            <a:spLocks noGrp="1"/>
          </p:cNvSpPr>
          <p:nvPr>
            <p:ph type="dt" sz="half" idx="10"/>
          </p:nvPr>
        </p:nvSpPr>
        <p:spPr>
          <a:xfrm>
            <a:off x="857622" y="6322828"/>
            <a:ext cx="1883996" cy="118428"/>
          </a:xfrm>
        </p:spPr>
        <p:txBody>
          <a:bodyPr/>
          <a:lstStyle>
            <a:lvl1pPr algn="l">
              <a:defRPr>
                <a:solidFill>
                  <a:srgbClr val="40403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829960" y="6334920"/>
            <a:ext cx="541019" cy="118428"/>
          </a:xfrm>
        </p:spPr>
        <p:txBody>
          <a:bodyPr/>
          <a:lstStyle>
            <a:lvl1pPr>
              <a:defRPr>
                <a:solidFill>
                  <a:srgbClr val="40403F"/>
                </a:solidFill>
              </a:defRPr>
            </a:lvl1pPr>
          </a:lstStyle>
          <a:p>
            <a:fld id="{90145546-9A82-EF42-97DE-BF71F7DE916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Footer Placeholder 7"/>
          <p:cNvSpPr>
            <a:spLocks noGrp="1"/>
          </p:cNvSpPr>
          <p:nvPr>
            <p:ph type="ftr" sz="quarter" idx="13"/>
          </p:nvPr>
        </p:nvSpPr>
        <p:spPr>
          <a:xfrm>
            <a:off x="2490503" y="6330318"/>
            <a:ext cx="7209776" cy="118428"/>
          </a:xfrm>
          <a:prstGeom prst="rect">
            <a:avLst/>
          </a:prstGeom>
        </p:spPr>
        <p:txBody>
          <a:bodyPr/>
          <a:lstStyle>
            <a:lvl1pPr algn="ctr">
              <a:defRPr sz="900">
                <a:solidFill>
                  <a:srgbClr val="40403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[DRAFT] </a:t>
            </a:r>
          </a:p>
        </p:txBody>
      </p:sp>
    </p:spTree>
    <p:extLst>
      <p:ext uri="{BB962C8B-B14F-4D97-AF65-F5344CB8AC3E}">
        <p14:creationId xmlns:p14="http://schemas.microsoft.com/office/powerpoint/2010/main" val="11741225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2618986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168400" y="5655597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40403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68400" y="6356352"/>
            <a:ext cx="4114800" cy="365125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40403F"/>
                </a:solidFill>
              </a:defRPr>
            </a:lvl1pPr>
          </a:lstStyle>
          <a:p>
            <a:r>
              <a:rPr lang="en-US" dirty="0"/>
              <a:t>[DRAFT] </a:t>
            </a:r>
          </a:p>
        </p:txBody>
      </p:sp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1168401" y="2457450"/>
            <a:ext cx="9929905" cy="1428751"/>
          </a:xfrm>
        </p:spPr>
        <p:txBody>
          <a:bodyPr anchor="t">
            <a:noAutofit/>
          </a:bodyPr>
          <a:lstStyle>
            <a:lvl1pPr algn="l">
              <a:defRPr sz="3600"/>
            </a:lvl1pPr>
          </a:lstStyle>
          <a:p>
            <a:r>
              <a:rPr lang="en-US" dirty="0"/>
              <a:t>[Draft] Presentation title [Firm cover 2]</a:t>
            </a:r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1168401" y="3886200"/>
            <a:ext cx="9929905" cy="1196788"/>
          </a:xfrm>
        </p:spPr>
        <p:txBody>
          <a:bodyPr anchor="ctr"/>
          <a:lstStyle>
            <a:lvl1pPr marL="0" indent="0" algn="l">
              <a:buNone/>
              <a:defRPr sz="2400">
                <a:solidFill>
                  <a:srgbClr val="71A1D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3950" y="5529190"/>
            <a:ext cx="1631951" cy="795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39585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06185"/>
            <a:ext cx="10515600" cy="84908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6"/>
          <p:cNvSpPr>
            <a:spLocks noGrp="1"/>
          </p:cNvSpPr>
          <p:nvPr>
            <p:ph type="dt" sz="half" idx="10"/>
          </p:nvPr>
        </p:nvSpPr>
        <p:spPr>
          <a:xfrm>
            <a:off x="857622" y="6322828"/>
            <a:ext cx="1883996" cy="118428"/>
          </a:xfrm>
        </p:spPr>
        <p:txBody>
          <a:bodyPr/>
          <a:lstStyle>
            <a:lvl1pPr algn="l">
              <a:defRPr>
                <a:solidFill>
                  <a:srgbClr val="40403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829960" y="6334920"/>
            <a:ext cx="541019" cy="118428"/>
          </a:xfrm>
        </p:spPr>
        <p:txBody>
          <a:bodyPr/>
          <a:lstStyle>
            <a:lvl1pPr>
              <a:defRPr>
                <a:solidFill>
                  <a:srgbClr val="40403F"/>
                </a:solidFill>
              </a:defRPr>
            </a:lvl1pPr>
          </a:lstStyle>
          <a:p>
            <a:fld id="{90145546-9A82-EF42-97DE-BF71F7DE916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7"/>
          <p:cNvSpPr>
            <a:spLocks noGrp="1"/>
          </p:cNvSpPr>
          <p:nvPr>
            <p:ph type="ftr" sz="quarter" idx="3"/>
          </p:nvPr>
        </p:nvSpPr>
        <p:spPr>
          <a:xfrm>
            <a:off x="2490503" y="6330318"/>
            <a:ext cx="7209776" cy="118428"/>
          </a:xfrm>
          <a:prstGeom prst="rect">
            <a:avLst/>
          </a:prstGeom>
        </p:spPr>
        <p:txBody>
          <a:bodyPr/>
          <a:lstStyle>
            <a:lvl1pPr algn="ctr">
              <a:defRPr sz="900">
                <a:solidFill>
                  <a:srgbClr val="40403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[DRAFT] </a:t>
            </a:r>
          </a:p>
        </p:txBody>
      </p:sp>
    </p:spTree>
    <p:extLst>
      <p:ext uri="{BB962C8B-B14F-4D97-AF65-F5344CB8AC3E}">
        <p14:creationId xmlns:p14="http://schemas.microsoft.com/office/powerpoint/2010/main" val="398009562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1168400" y="5876819"/>
            <a:ext cx="9855200" cy="300145"/>
          </a:xfrm>
        </p:spPr>
        <p:txBody>
          <a:bodyPr anchor="b">
            <a:normAutofit/>
          </a:bodyPr>
          <a:lstStyle>
            <a:lvl1pPr marL="0" indent="0">
              <a:buNone/>
              <a:defRPr sz="1000"/>
            </a:lvl1pPr>
          </a:lstStyle>
          <a:p>
            <a:pPr lvl="0"/>
            <a:r>
              <a:rPr lang="en-US" dirty="0"/>
              <a:t>Click to edit Source</a:t>
            </a:r>
          </a:p>
        </p:txBody>
      </p:sp>
      <p:sp>
        <p:nvSpPr>
          <p:cNvPr id="10" name="Date Placeholder 6"/>
          <p:cNvSpPr>
            <a:spLocks noGrp="1"/>
          </p:cNvSpPr>
          <p:nvPr>
            <p:ph type="dt" sz="half" idx="10"/>
          </p:nvPr>
        </p:nvSpPr>
        <p:spPr>
          <a:xfrm>
            <a:off x="857622" y="6322828"/>
            <a:ext cx="1883996" cy="118428"/>
          </a:xfrm>
        </p:spPr>
        <p:txBody>
          <a:bodyPr/>
          <a:lstStyle>
            <a:lvl1pPr algn="l">
              <a:defRPr>
                <a:solidFill>
                  <a:srgbClr val="40403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829960" y="6334920"/>
            <a:ext cx="541019" cy="118428"/>
          </a:xfrm>
        </p:spPr>
        <p:txBody>
          <a:bodyPr/>
          <a:lstStyle>
            <a:lvl1pPr>
              <a:defRPr>
                <a:solidFill>
                  <a:srgbClr val="40403F"/>
                </a:solidFill>
              </a:defRPr>
            </a:lvl1pPr>
          </a:lstStyle>
          <a:p>
            <a:fld id="{90145546-9A82-EF42-97DE-BF71F7DE916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Footer Placeholder 7"/>
          <p:cNvSpPr>
            <a:spLocks noGrp="1"/>
          </p:cNvSpPr>
          <p:nvPr>
            <p:ph type="ftr" sz="quarter" idx="3"/>
          </p:nvPr>
        </p:nvSpPr>
        <p:spPr>
          <a:xfrm>
            <a:off x="2490503" y="6330318"/>
            <a:ext cx="7209776" cy="118428"/>
          </a:xfrm>
          <a:prstGeom prst="rect">
            <a:avLst/>
          </a:prstGeom>
        </p:spPr>
        <p:txBody>
          <a:bodyPr/>
          <a:lstStyle>
            <a:lvl1pPr algn="ctr">
              <a:defRPr sz="900">
                <a:solidFill>
                  <a:srgbClr val="40403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[DRAFT] </a:t>
            </a:r>
          </a:p>
        </p:txBody>
      </p:sp>
    </p:spTree>
    <p:extLst>
      <p:ext uri="{BB962C8B-B14F-4D97-AF65-F5344CB8AC3E}">
        <p14:creationId xmlns:p14="http://schemas.microsoft.com/office/powerpoint/2010/main" val="201448006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001C06F1-7BDA-4E3C-A1EF-87B46595AA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61562C6-DD7E-4C83-B0F8-A9C7DD3DA706}" type="datetimeFigureOut">
              <a:rPr lang="en-US"/>
              <a:pPr>
                <a:defRPr/>
              </a:pPr>
              <a:t>1/8/2021</a:t>
            </a:fld>
            <a:endParaRPr 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BE7334D1-C57D-41F4-A652-49FB9E4DCA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F7E1A242-6E72-4884-AFA7-E0CB8C1CE8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50BF958-91A5-4E06-8BFC-C38B00BA3CC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2295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2618986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168400" y="5655597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40403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68400" y="6356352"/>
            <a:ext cx="4114800" cy="365125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40403F"/>
                </a:solidFill>
              </a:defRPr>
            </a:lvl1pPr>
          </a:lstStyle>
          <a:p>
            <a:r>
              <a:rPr lang="en-US" dirty="0"/>
              <a:t>[DRAFT] </a:t>
            </a:r>
          </a:p>
        </p:txBody>
      </p:sp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1168401" y="2457450"/>
            <a:ext cx="9929905" cy="1428751"/>
          </a:xfrm>
        </p:spPr>
        <p:txBody>
          <a:bodyPr anchor="t">
            <a:noAutofit/>
          </a:bodyPr>
          <a:lstStyle>
            <a:lvl1pPr algn="l">
              <a:defRPr sz="3600"/>
            </a:lvl1pPr>
          </a:lstStyle>
          <a:p>
            <a:r>
              <a:rPr lang="en-US" dirty="0"/>
              <a:t>[Draft] Presentation title [Firm cover 3]</a:t>
            </a:r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1168401" y="3886200"/>
            <a:ext cx="9929905" cy="1196788"/>
          </a:xfrm>
        </p:spPr>
        <p:txBody>
          <a:bodyPr anchor="ctr"/>
          <a:lstStyle>
            <a:lvl1pPr marL="0" indent="0" algn="l">
              <a:buNone/>
              <a:defRPr sz="2400">
                <a:solidFill>
                  <a:srgbClr val="71A1D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3950" y="5529190"/>
            <a:ext cx="1631951" cy="795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7736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2618986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168400" y="5655597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40403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68400" y="6356352"/>
            <a:ext cx="4114800" cy="365125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40403F"/>
                </a:solidFill>
              </a:defRPr>
            </a:lvl1pPr>
          </a:lstStyle>
          <a:p>
            <a:r>
              <a:rPr lang="en-US" dirty="0"/>
              <a:t>[DRAFT] </a:t>
            </a:r>
          </a:p>
        </p:txBody>
      </p:sp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1168401" y="2457450"/>
            <a:ext cx="9929905" cy="1428751"/>
          </a:xfrm>
        </p:spPr>
        <p:txBody>
          <a:bodyPr anchor="t">
            <a:noAutofit/>
          </a:bodyPr>
          <a:lstStyle>
            <a:lvl1pPr algn="l">
              <a:defRPr sz="3600"/>
            </a:lvl1pPr>
          </a:lstStyle>
          <a:p>
            <a:r>
              <a:rPr lang="en-US" dirty="0"/>
              <a:t>[Draft] Presentation title [Antitrust &amp; Competition cover]</a:t>
            </a:r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1168401" y="3886200"/>
            <a:ext cx="9929905" cy="1196788"/>
          </a:xfrm>
        </p:spPr>
        <p:txBody>
          <a:bodyPr anchor="ctr"/>
          <a:lstStyle>
            <a:lvl1pPr marL="0" indent="0" algn="l">
              <a:buNone/>
              <a:defRPr sz="2400">
                <a:solidFill>
                  <a:srgbClr val="71A1D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3950" y="5529190"/>
            <a:ext cx="1631951" cy="795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8303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2618986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168400" y="5655597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40403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68400" y="6356352"/>
            <a:ext cx="4114800" cy="365125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40403F"/>
                </a:solidFill>
              </a:defRPr>
            </a:lvl1pPr>
          </a:lstStyle>
          <a:p>
            <a:r>
              <a:rPr lang="en-US" dirty="0"/>
              <a:t>[DRAFT] </a:t>
            </a:r>
          </a:p>
        </p:txBody>
      </p:sp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1168401" y="2457450"/>
            <a:ext cx="9929905" cy="1428751"/>
          </a:xfrm>
        </p:spPr>
        <p:txBody>
          <a:bodyPr anchor="t">
            <a:noAutofit/>
          </a:bodyPr>
          <a:lstStyle>
            <a:lvl1pPr algn="l">
              <a:defRPr sz="3600"/>
            </a:lvl1pPr>
          </a:lstStyle>
          <a:p>
            <a:r>
              <a:rPr lang="en-US" dirty="0"/>
              <a:t>[Draft] Presentation title [Communications &amp; Media cover] </a:t>
            </a:r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1168401" y="3886200"/>
            <a:ext cx="9929905" cy="1196788"/>
          </a:xfrm>
        </p:spPr>
        <p:txBody>
          <a:bodyPr anchor="ctr"/>
          <a:lstStyle>
            <a:lvl1pPr marL="0" indent="0" algn="l">
              <a:buNone/>
              <a:defRPr sz="2400">
                <a:solidFill>
                  <a:srgbClr val="71A1D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3950" y="5529190"/>
            <a:ext cx="1631951" cy="795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0464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2618986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168400" y="5655597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40403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68400" y="6356352"/>
            <a:ext cx="4114800" cy="365125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40403F"/>
                </a:solidFill>
              </a:defRPr>
            </a:lvl1pPr>
          </a:lstStyle>
          <a:p>
            <a:r>
              <a:rPr lang="en-US" dirty="0"/>
              <a:t>[DRAFT] </a:t>
            </a:r>
          </a:p>
        </p:txBody>
      </p:sp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1168401" y="2457450"/>
            <a:ext cx="9929905" cy="1428751"/>
          </a:xfrm>
        </p:spPr>
        <p:txBody>
          <a:bodyPr anchor="t">
            <a:noAutofit/>
          </a:bodyPr>
          <a:lstStyle>
            <a:lvl1pPr algn="l">
              <a:defRPr sz="3600"/>
            </a:lvl1pPr>
          </a:lstStyle>
          <a:p>
            <a:r>
              <a:rPr lang="en-US" dirty="0"/>
              <a:t>[Draft] Presentation title [Energy cover]</a:t>
            </a:r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1168401" y="3886200"/>
            <a:ext cx="9929905" cy="1196788"/>
          </a:xfrm>
        </p:spPr>
        <p:txBody>
          <a:bodyPr anchor="ctr"/>
          <a:lstStyle>
            <a:lvl1pPr marL="0" indent="0" algn="l">
              <a:buNone/>
              <a:defRPr sz="2400">
                <a:solidFill>
                  <a:srgbClr val="71A1D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3950" y="5529190"/>
            <a:ext cx="1631951" cy="795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3636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9"/>
            <a:ext cx="12192000" cy="2618986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168400" y="5655597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40403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68400" y="6356352"/>
            <a:ext cx="4114800" cy="365125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40403F"/>
                </a:solidFill>
              </a:defRPr>
            </a:lvl1pPr>
          </a:lstStyle>
          <a:p>
            <a:r>
              <a:rPr lang="en-US" dirty="0"/>
              <a:t>[DRAFT] </a:t>
            </a:r>
          </a:p>
        </p:txBody>
      </p:sp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1168401" y="2457450"/>
            <a:ext cx="9929905" cy="1428751"/>
          </a:xfrm>
        </p:spPr>
        <p:txBody>
          <a:bodyPr anchor="t">
            <a:noAutofit/>
          </a:bodyPr>
          <a:lstStyle>
            <a:lvl1pPr algn="l">
              <a:defRPr sz="3600"/>
            </a:lvl1pPr>
          </a:lstStyle>
          <a:p>
            <a:r>
              <a:rPr lang="en-US" dirty="0"/>
              <a:t>[Draft] Presentation title </a:t>
            </a:r>
            <a:br>
              <a:rPr lang="en-US" dirty="0"/>
            </a:br>
            <a:r>
              <a:rPr lang="en-US" dirty="0"/>
              <a:t>[Environmental &amp; Product Liability cover]</a:t>
            </a:r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1168401" y="3886200"/>
            <a:ext cx="9929905" cy="1196788"/>
          </a:xfrm>
        </p:spPr>
        <p:txBody>
          <a:bodyPr anchor="ctr"/>
          <a:lstStyle>
            <a:lvl1pPr marL="0" indent="0" algn="l">
              <a:buNone/>
              <a:defRPr sz="2400">
                <a:solidFill>
                  <a:srgbClr val="71A1D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3950" y="5529190"/>
            <a:ext cx="1631951" cy="795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8357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2618986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168400" y="5655597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40403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68400" y="6356352"/>
            <a:ext cx="4114800" cy="365125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40403F"/>
                </a:solidFill>
              </a:defRPr>
            </a:lvl1pPr>
          </a:lstStyle>
          <a:p>
            <a:r>
              <a:rPr lang="en-US" dirty="0"/>
              <a:t>[DRAFT] </a:t>
            </a:r>
          </a:p>
        </p:txBody>
      </p:sp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1168401" y="2457450"/>
            <a:ext cx="9929905" cy="1428751"/>
          </a:xfrm>
        </p:spPr>
        <p:txBody>
          <a:bodyPr anchor="t">
            <a:noAutofit/>
          </a:bodyPr>
          <a:lstStyle>
            <a:lvl1pPr algn="l">
              <a:defRPr sz="3600"/>
            </a:lvl1pPr>
          </a:lstStyle>
          <a:p>
            <a:r>
              <a:rPr lang="en-US" dirty="0"/>
              <a:t>[Draft] Presentation title [Finance cover]</a:t>
            </a:r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1168401" y="3886200"/>
            <a:ext cx="9929905" cy="1196788"/>
          </a:xfrm>
        </p:spPr>
        <p:txBody>
          <a:bodyPr anchor="ctr"/>
          <a:lstStyle>
            <a:lvl1pPr marL="0" indent="0" algn="l">
              <a:buNone/>
              <a:defRPr sz="2400">
                <a:solidFill>
                  <a:srgbClr val="71A1D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3950" y="5529190"/>
            <a:ext cx="1631951" cy="795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3392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2618986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168400" y="5655597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40403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68400" y="6356352"/>
            <a:ext cx="4114800" cy="365125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40403F"/>
                </a:solidFill>
              </a:defRPr>
            </a:lvl1pPr>
          </a:lstStyle>
          <a:p>
            <a:r>
              <a:rPr lang="en-US" dirty="0"/>
              <a:t>[DRAFT] </a:t>
            </a:r>
          </a:p>
        </p:txBody>
      </p:sp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1168401" y="2457450"/>
            <a:ext cx="9929905" cy="1428751"/>
          </a:xfrm>
        </p:spPr>
        <p:txBody>
          <a:bodyPr anchor="t">
            <a:noAutofit/>
          </a:bodyPr>
          <a:lstStyle>
            <a:lvl1pPr algn="l">
              <a:defRPr sz="3600"/>
            </a:lvl1pPr>
          </a:lstStyle>
          <a:p>
            <a:r>
              <a:rPr lang="en-US" dirty="0"/>
              <a:t>[Draft] Presentation title [Healthcare cover]</a:t>
            </a:r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1168401" y="3886200"/>
            <a:ext cx="9929905" cy="1196788"/>
          </a:xfrm>
        </p:spPr>
        <p:txBody>
          <a:bodyPr anchor="ctr"/>
          <a:lstStyle>
            <a:lvl1pPr marL="0" indent="0" algn="l">
              <a:buNone/>
              <a:defRPr sz="2400">
                <a:solidFill>
                  <a:srgbClr val="71A1D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3950" y="5529190"/>
            <a:ext cx="1631951" cy="795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4628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jpe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165"/>
          <a:stretch/>
        </p:blipFill>
        <p:spPr>
          <a:xfrm>
            <a:off x="0" y="1"/>
            <a:ext cx="12190781" cy="880217"/>
          </a:xfrm>
          <a:prstGeom prst="rect">
            <a:avLst/>
          </a:prstGeom>
        </p:spPr>
      </p:pic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1168400" y="497152"/>
            <a:ext cx="9855200" cy="873307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idx="1"/>
          </p:nvPr>
        </p:nvSpPr>
        <p:spPr>
          <a:xfrm>
            <a:off x="1168400" y="1473693"/>
            <a:ext cx="9855200" cy="470327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Date Placeholder 6"/>
          <p:cNvSpPr>
            <a:spLocks noGrp="1"/>
          </p:cNvSpPr>
          <p:nvPr>
            <p:ph type="dt" sz="half" idx="2"/>
          </p:nvPr>
        </p:nvSpPr>
        <p:spPr>
          <a:xfrm>
            <a:off x="1168401" y="6334920"/>
            <a:ext cx="1883996" cy="118428"/>
          </a:xfrm>
          <a:prstGeom prst="rect">
            <a:avLst/>
          </a:prstGeom>
        </p:spPr>
        <p:txBody>
          <a:bodyPr/>
          <a:lstStyle>
            <a:lvl1pPr>
              <a:defRPr sz="9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1" name="Footer Placeholder 7"/>
          <p:cNvSpPr>
            <a:spLocks noGrp="1"/>
          </p:cNvSpPr>
          <p:nvPr>
            <p:ph type="ftr" sz="quarter" idx="3"/>
          </p:nvPr>
        </p:nvSpPr>
        <p:spPr>
          <a:xfrm>
            <a:off x="2490503" y="6330318"/>
            <a:ext cx="7209776" cy="118428"/>
          </a:xfrm>
          <a:prstGeom prst="rect">
            <a:avLst/>
          </a:prstGeom>
        </p:spPr>
        <p:txBody>
          <a:bodyPr/>
          <a:lstStyle>
            <a:lvl1pPr algn="ctr">
              <a:defRPr sz="9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[DRAFT] </a:t>
            </a:r>
          </a:p>
        </p:txBody>
      </p:sp>
      <p:sp>
        <p:nvSpPr>
          <p:cNvPr id="12" name="Slide Number Placeholder 8"/>
          <p:cNvSpPr>
            <a:spLocks noGrp="1"/>
          </p:cNvSpPr>
          <p:nvPr>
            <p:ph type="sldNum" sz="quarter" idx="4"/>
          </p:nvPr>
        </p:nvSpPr>
        <p:spPr>
          <a:xfrm>
            <a:off x="10481363" y="6334920"/>
            <a:ext cx="541019" cy="118428"/>
          </a:xfrm>
          <a:prstGeom prst="rect">
            <a:avLst/>
          </a:prstGeom>
        </p:spPr>
        <p:txBody>
          <a:bodyPr/>
          <a:lstStyle>
            <a:lvl1pPr>
              <a:defRPr sz="9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0145546-9A82-EF42-97DE-BF71F7DE916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5283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kern="1200">
          <a:solidFill>
            <a:srgbClr val="1E488A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71A1D2"/>
        </a:buClr>
        <a:buFont typeface="Arial" panose="020B0604020202020204" pitchFamily="34" charset="0"/>
        <a:buChar char="•"/>
        <a:defRPr sz="2000" kern="1200">
          <a:solidFill>
            <a:srgbClr val="40403F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512763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─"/>
        <a:defRPr sz="1800" kern="1200">
          <a:solidFill>
            <a:srgbClr val="40403F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74295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tabLst/>
        <a:defRPr sz="1600" kern="1200">
          <a:solidFill>
            <a:srgbClr val="40403F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974725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›"/>
        <a:defRPr sz="1400" kern="1200">
          <a:solidFill>
            <a:srgbClr val="40403F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144588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◦"/>
        <a:defRPr sz="1200" kern="1200">
          <a:solidFill>
            <a:srgbClr val="40403F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2.xml"/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3.xml"/><Relationship Id="rId1" Type="http://schemas.openxmlformats.org/officeDocument/2006/relationships/slideLayout" Target="../slideLayouts/slideLayout2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4.xml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5.xml"/><Relationship Id="rId1" Type="http://schemas.openxmlformats.org/officeDocument/2006/relationships/slideLayout" Target="../slideLayouts/slideLayout2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6.xml"/><Relationship Id="rId1" Type="http://schemas.openxmlformats.org/officeDocument/2006/relationships/slideLayout" Target="../slideLayouts/slideLayout2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7.xml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25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dirty="0"/>
              <a:t>MSDS 6306: Case Study 1 – Craft Beer</a:t>
            </a:r>
            <a:br>
              <a:rPr lang="en-US" sz="3200" dirty="0"/>
            </a:br>
            <a:r>
              <a:rPr lang="en-US" sz="3200" dirty="0"/>
              <a:t>Craft Dogs – Rick, Joe, and Jason</a:t>
            </a:r>
          </a:p>
          <a:p>
            <a:endParaRPr lang="en-US" dirty="0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2167217" y="6322828"/>
            <a:ext cx="1412997" cy="118428"/>
          </a:xfrm>
        </p:spPr>
        <p:txBody>
          <a:bodyPr/>
          <a:lstStyle/>
          <a:p>
            <a:pPr defTabSz="457200"/>
            <a:r>
              <a:rPr lang="en-US" dirty="0"/>
              <a:t>1/7/2021</a:t>
            </a:r>
          </a:p>
          <a:p>
            <a:pPr defTabSz="457200"/>
            <a:endParaRPr lang="en-US" dirty="0"/>
          </a:p>
          <a:p>
            <a:pPr defTabSz="457200"/>
            <a:endParaRPr lang="en-US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457200"/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/>
            <a:fld id="{90145546-9A82-EF42-97DE-BF71F7DE916B}" type="slidenum">
              <a:rPr lang="en-US"/>
              <a:pPr defTabSz="45720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6691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TextBox 4">
            <a:extLst>
              <a:ext uri="{FF2B5EF4-FFF2-40B4-BE49-F238E27FC236}">
                <a16:creationId xmlns:a16="http://schemas.microsoft.com/office/drawing/2014/main" id="{4F1FDB94-C912-49A4-9835-5386EF2134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9300" y="499317"/>
            <a:ext cx="10693400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3200" dirty="0"/>
              <a:t>IBU and ABV Relationship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7B9100-84B2-4E02-99DD-171A67E994BC}"/>
              </a:ext>
            </a:extLst>
          </p:cNvPr>
          <p:cNvSpPr txBox="1"/>
          <p:nvPr/>
        </p:nvSpPr>
        <p:spPr>
          <a:xfrm>
            <a:off x="749300" y="1334715"/>
            <a:ext cx="10693400" cy="9239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+mn-lt"/>
              </a:rPr>
              <a:t>ABV and IBU are positively correlated with 45% of the variation in ABV explained by IBU</a:t>
            </a:r>
          </a:p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+mn-lt"/>
              </a:rPr>
              <a:t>The IBU/ABV relationship is different or shifted for different styles of beer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</a:endParaRPr>
          </a:p>
        </p:txBody>
      </p:sp>
      <p:pic>
        <p:nvPicPr>
          <p:cNvPr id="4099" name="Picture 6">
            <a:extLst>
              <a:ext uri="{FF2B5EF4-FFF2-40B4-BE49-F238E27FC236}">
                <a16:creationId xmlns:a16="http://schemas.microsoft.com/office/drawing/2014/main" id="{CB1B6431-4DDE-43D3-B741-411257FC21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913" y="2508250"/>
            <a:ext cx="5832475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9">
            <a:extLst>
              <a:ext uri="{FF2B5EF4-FFF2-40B4-BE49-F238E27FC236}">
                <a16:creationId xmlns:a16="http://schemas.microsoft.com/office/drawing/2014/main" id="{D5ACC368-4D08-448D-A35A-DD818EBEB9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2838" y="2508250"/>
            <a:ext cx="5832475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TextBox 1">
            <a:extLst>
              <a:ext uri="{FF2B5EF4-FFF2-40B4-BE49-F238E27FC236}">
                <a16:creationId xmlns:a16="http://schemas.microsoft.com/office/drawing/2014/main" id="{86143280-0D08-471F-A875-7FAB1C8AFA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30400" y="1538288"/>
            <a:ext cx="8593138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en-US"/>
              <a:t>Additional explorations to handling missing values, and determination of appropriate methods</a:t>
            </a:r>
          </a:p>
        </p:txBody>
      </p:sp>
      <p:sp>
        <p:nvSpPr>
          <p:cNvPr id="8194" name="TextBox 2">
            <a:extLst>
              <a:ext uri="{FF2B5EF4-FFF2-40B4-BE49-F238E27FC236}">
                <a16:creationId xmlns:a16="http://schemas.microsoft.com/office/drawing/2014/main" id="{CB591F6A-C6DB-42EC-B030-E9603B7F14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9300" y="426244"/>
            <a:ext cx="106934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dirty="0"/>
              <a:t>Appendix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Picture 2">
            <a:extLst>
              <a:ext uri="{FF2B5EF4-FFF2-40B4-BE49-F238E27FC236}">
                <a16:creationId xmlns:a16="http://schemas.microsoft.com/office/drawing/2014/main" id="{D790B147-8846-47FD-B024-1F2936DA814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932113" y="2503488"/>
            <a:ext cx="5751512" cy="355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218" name="TextBox 5">
            <a:extLst>
              <a:ext uri="{FF2B5EF4-FFF2-40B4-BE49-F238E27FC236}">
                <a16:creationId xmlns:a16="http://schemas.microsoft.com/office/drawing/2014/main" id="{1DB4331B-E927-4A44-AEA3-33323E4DF6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9300" y="517525"/>
            <a:ext cx="106934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/>
              <a:t>Addressing Missing Values in the data set</a:t>
            </a:r>
          </a:p>
        </p:txBody>
      </p:sp>
      <p:sp>
        <p:nvSpPr>
          <p:cNvPr id="9219" name="TextBox 6">
            <a:extLst>
              <a:ext uri="{FF2B5EF4-FFF2-40B4-BE49-F238E27FC236}">
                <a16:creationId xmlns:a16="http://schemas.microsoft.com/office/drawing/2014/main" id="{E92F93A9-E238-4D0F-843D-568B00D4E1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9300" y="1187450"/>
            <a:ext cx="106934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en-US"/>
              <a:t>42% of the beers are missing IBU information, 2.6% are missing ABV information</a:t>
            </a: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en-US"/>
              <a:t>Should these data points be excluded from analysis or estimated from other information available?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Picture 3">
            <a:extLst>
              <a:ext uri="{FF2B5EF4-FFF2-40B4-BE49-F238E27FC236}">
                <a16:creationId xmlns:a16="http://schemas.microsoft.com/office/drawing/2014/main" id="{F69F4905-2583-4200-9512-61379897D2E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667000" y="2224088"/>
            <a:ext cx="6858000" cy="423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42" name="TextBox 4">
            <a:extLst>
              <a:ext uri="{FF2B5EF4-FFF2-40B4-BE49-F238E27FC236}">
                <a16:creationId xmlns:a16="http://schemas.microsoft.com/office/drawing/2014/main" id="{EB660F86-D8DC-4039-9DBA-B2BFF10FAB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9300" y="434881"/>
            <a:ext cx="106934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dirty="0"/>
              <a:t>Method 1: Impute missing values based on Predictive Mean Matching</a:t>
            </a:r>
          </a:p>
        </p:txBody>
      </p:sp>
      <p:sp>
        <p:nvSpPr>
          <p:cNvPr id="10243" name="TextBox 5">
            <a:extLst>
              <a:ext uri="{FF2B5EF4-FFF2-40B4-BE49-F238E27FC236}">
                <a16:creationId xmlns:a16="http://schemas.microsoft.com/office/drawing/2014/main" id="{E13D7FB2-8CAC-43D6-8656-0F3CC1C82F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9300" y="955675"/>
            <a:ext cx="1069340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en-US"/>
              <a:t>This method replaces missing values such that the new completed data set mimics the overall distribution of existing IBU and ABV data available</a:t>
            </a: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en-US"/>
              <a:t>Does this make sense to use? Is there a better way?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5" name="Picture 2">
            <a:extLst>
              <a:ext uri="{FF2B5EF4-FFF2-40B4-BE49-F238E27FC236}">
                <a16:creationId xmlns:a16="http://schemas.microsoft.com/office/drawing/2014/main" id="{52ED9107-B7CD-404E-941C-E26D5CAF37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325" y="2479675"/>
            <a:ext cx="5721350" cy="3536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66" name="TextBox 5">
            <a:extLst>
              <a:ext uri="{FF2B5EF4-FFF2-40B4-BE49-F238E27FC236}">
                <a16:creationId xmlns:a16="http://schemas.microsoft.com/office/drawing/2014/main" id="{17864916-AA78-4859-85D6-ABAFA6B19F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9300" y="446741"/>
            <a:ext cx="106934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dirty="0"/>
              <a:t>Issues with Imputing based on predictive means for entire sample distribution</a:t>
            </a:r>
          </a:p>
        </p:txBody>
      </p:sp>
      <p:sp>
        <p:nvSpPr>
          <p:cNvPr id="11267" name="TextBox 6">
            <a:extLst>
              <a:ext uri="{FF2B5EF4-FFF2-40B4-BE49-F238E27FC236}">
                <a16:creationId xmlns:a16="http://schemas.microsoft.com/office/drawing/2014/main" id="{BF70A9CF-92AD-4250-810B-10E6300D6F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9300" y="974725"/>
            <a:ext cx="1069340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en-US"/>
              <a:t>IBU is very different for each style of beer </a:t>
            </a: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en-US"/>
              <a:t>If the overall mean IBU is 50, that would not a good estimate for Witbiers or IPA’s</a:t>
            </a: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en-US"/>
              <a:t>Would imputing based on style of beer be more useful?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Picture 2">
            <a:extLst>
              <a:ext uri="{FF2B5EF4-FFF2-40B4-BE49-F238E27FC236}">
                <a16:creationId xmlns:a16="http://schemas.microsoft.com/office/drawing/2014/main" id="{A17F60D3-20F0-411F-8586-057084059A0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325688" y="1784350"/>
            <a:ext cx="7175500" cy="443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290" name="TextBox 3">
            <a:extLst>
              <a:ext uri="{FF2B5EF4-FFF2-40B4-BE49-F238E27FC236}">
                <a16:creationId xmlns:a16="http://schemas.microsoft.com/office/drawing/2014/main" id="{5A11088A-A422-4D8C-8675-0E1D584512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9300" y="454818"/>
            <a:ext cx="106934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/>
              <a:t>Method 2: Replace missing values with mean of respective Class of Beer</a:t>
            </a:r>
          </a:p>
        </p:txBody>
      </p:sp>
      <p:sp>
        <p:nvSpPr>
          <p:cNvPr id="12291" name="TextBox 4">
            <a:extLst>
              <a:ext uri="{FF2B5EF4-FFF2-40B4-BE49-F238E27FC236}">
                <a16:creationId xmlns:a16="http://schemas.microsoft.com/office/drawing/2014/main" id="{4D5535B4-8BF6-4779-ACE3-FBF4355AAD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9300" y="798513"/>
            <a:ext cx="1069340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en-US"/>
              <a:t>PMM mimics original distribution, Class-Mean stacks up at Ales &amp; IPA’s (most missing values)</a:t>
            </a: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en-US"/>
              <a:t>Are each of these methods more valid for certain types of analysis?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Picture 1">
            <a:extLst>
              <a:ext uri="{FF2B5EF4-FFF2-40B4-BE49-F238E27FC236}">
                <a16:creationId xmlns:a16="http://schemas.microsoft.com/office/drawing/2014/main" id="{BE3FE546-EEF4-4DA3-A843-463D7C23A93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643188" y="1908175"/>
            <a:ext cx="6905625" cy="426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314" name="TextBox 2">
            <a:extLst>
              <a:ext uri="{FF2B5EF4-FFF2-40B4-BE49-F238E27FC236}">
                <a16:creationId xmlns:a16="http://schemas.microsoft.com/office/drawing/2014/main" id="{76973987-704C-4070-AA5E-F82EDAF2D2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9300" y="428625"/>
            <a:ext cx="106934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/>
              <a:t>Relationship Analysis for different imputation methods</a:t>
            </a:r>
          </a:p>
        </p:txBody>
      </p:sp>
      <p:sp>
        <p:nvSpPr>
          <p:cNvPr id="13315" name="TextBox 3">
            <a:extLst>
              <a:ext uri="{FF2B5EF4-FFF2-40B4-BE49-F238E27FC236}">
                <a16:creationId xmlns:a16="http://schemas.microsoft.com/office/drawing/2014/main" id="{1078D344-DBBF-4A99-9BDD-DBD9005AB9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9300" y="985838"/>
            <a:ext cx="10693400" cy="922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en-US" dirty="0"/>
              <a:t>PMM set matches correlation fit of originally available data</a:t>
            </a: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en-US" dirty="0"/>
              <a:t>Class Mean method shifts the correlation line</a:t>
            </a: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en-US" dirty="0"/>
              <a:t>In this instance, relationship study may be best performed by excluding missing value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extBox 2">
            <a:extLst>
              <a:ext uri="{FF2B5EF4-FFF2-40B4-BE49-F238E27FC236}">
                <a16:creationId xmlns:a16="http://schemas.microsoft.com/office/drawing/2014/main" id="{EB8E8D61-00C8-48DB-9C1B-45E558DCA1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9300" y="413543"/>
            <a:ext cx="106934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/>
              <a:t>Summary Statistics for different imputation methods</a:t>
            </a:r>
          </a:p>
        </p:txBody>
      </p:sp>
      <p:sp>
        <p:nvSpPr>
          <p:cNvPr id="14338" name="TextBox 3">
            <a:extLst>
              <a:ext uri="{FF2B5EF4-FFF2-40B4-BE49-F238E27FC236}">
                <a16:creationId xmlns:a16="http://schemas.microsoft.com/office/drawing/2014/main" id="{F20B0682-257E-498D-B341-8BC1333384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9300" y="798513"/>
            <a:ext cx="10693400" cy="147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en-US"/>
              <a:t>All South Dakota beers are missing IBU data</a:t>
            </a: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en-US"/>
              <a:t>PMM method replaces with values in tail of distributions for their style of beer</a:t>
            </a: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en-US"/>
              <a:t>Class Mean method replaces with IBU values more representative for type of beer</a:t>
            </a: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en-US"/>
              <a:t>SD mean with PMM = 50 and with Class Mean = 34</a:t>
            </a: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en-US"/>
              <a:t>Calculating median values by State, style of beer etc. make more sense with Class Mean replacement</a:t>
            </a:r>
          </a:p>
        </p:txBody>
      </p:sp>
      <p:pic>
        <p:nvPicPr>
          <p:cNvPr id="14339" name="Picture 4">
            <a:extLst>
              <a:ext uri="{FF2B5EF4-FFF2-40B4-BE49-F238E27FC236}">
                <a16:creationId xmlns:a16="http://schemas.microsoft.com/office/drawing/2014/main" id="{C0FD0E41-BDC0-4868-BD33-20C49C9CE4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325" y="2479675"/>
            <a:ext cx="5721350" cy="3536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A387B7B1-719C-445A-B284-CEF66463C90B}"/>
              </a:ext>
            </a:extLst>
          </p:cNvPr>
          <p:cNvSpPr/>
          <p:nvPr/>
        </p:nvSpPr>
        <p:spPr>
          <a:xfrm>
            <a:off x="6427788" y="5335588"/>
            <a:ext cx="87312" cy="8731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FAA9482-C9BC-4655-8B77-6632BA82E539}"/>
              </a:ext>
            </a:extLst>
          </p:cNvPr>
          <p:cNvSpPr/>
          <p:nvPr/>
        </p:nvSpPr>
        <p:spPr>
          <a:xfrm>
            <a:off x="6732588" y="3727450"/>
            <a:ext cx="87312" cy="8731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8C91DC8-14AF-4EED-B895-80BA7A938F10}"/>
              </a:ext>
            </a:extLst>
          </p:cNvPr>
          <p:cNvSpPr/>
          <p:nvPr/>
        </p:nvSpPr>
        <p:spPr>
          <a:xfrm>
            <a:off x="5832475" y="5348288"/>
            <a:ext cx="87313" cy="8731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44C52F4-9648-4922-B3C5-E8D6D66FBD10}"/>
              </a:ext>
            </a:extLst>
          </p:cNvPr>
          <p:cNvSpPr/>
          <p:nvPr/>
        </p:nvSpPr>
        <p:spPr>
          <a:xfrm>
            <a:off x="4598988" y="5335588"/>
            <a:ext cx="87312" cy="8731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01FCEB3-AA8C-40A1-9D7D-CA805BDD74EF}"/>
              </a:ext>
            </a:extLst>
          </p:cNvPr>
          <p:cNvSpPr/>
          <p:nvPr/>
        </p:nvSpPr>
        <p:spPr>
          <a:xfrm>
            <a:off x="4970463" y="5335588"/>
            <a:ext cx="87312" cy="8731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2B8EE36-721D-47B5-8192-0D28EBBAFE8B}"/>
              </a:ext>
            </a:extLst>
          </p:cNvPr>
          <p:cNvSpPr/>
          <p:nvPr/>
        </p:nvSpPr>
        <p:spPr>
          <a:xfrm>
            <a:off x="7356475" y="3348038"/>
            <a:ext cx="87313" cy="8731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C528046-E2C5-4FD5-B439-2899203CA6C3}"/>
              </a:ext>
            </a:extLst>
          </p:cNvPr>
          <p:cNvSpPr/>
          <p:nvPr/>
        </p:nvSpPr>
        <p:spPr>
          <a:xfrm>
            <a:off x="5451475" y="4433888"/>
            <a:ext cx="87313" cy="8731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8FD9F7A-1B0C-4160-B18C-7EF12896C70C}"/>
              </a:ext>
            </a:extLst>
          </p:cNvPr>
          <p:cNvSpPr/>
          <p:nvPr/>
        </p:nvSpPr>
        <p:spPr>
          <a:xfrm>
            <a:off x="923925" y="3032125"/>
            <a:ext cx="87313" cy="8731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B51F1C5-EEB7-4FC6-98B2-E358B0B23DFB}"/>
              </a:ext>
            </a:extLst>
          </p:cNvPr>
          <p:cNvSpPr/>
          <p:nvPr/>
        </p:nvSpPr>
        <p:spPr>
          <a:xfrm>
            <a:off x="923925" y="3629025"/>
            <a:ext cx="87313" cy="87313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34AC26A-6ECB-4EA3-B82C-63EF1E7E9350}"/>
              </a:ext>
            </a:extLst>
          </p:cNvPr>
          <p:cNvSpPr/>
          <p:nvPr/>
        </p:nvSpPr>
        <p:spPr>
          <a:xfrm>
            <a:off x="5149850" y="5335588"/>
            <a:ext cx="87313" cy="87312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FD995EA-0C6F-4ABA-84B6-615074B22A3E}"/>
              </a:ext>
            </a:extLst>
          </p:cNvPr>
          <p:cNvSpPr/>
          <p:nvPr/>
        </p:nvSpPr>
        <p:spPr>
          <a:xfrm>
            <a:off x="5056188" y="3716338"/>
            <a:ext cx="87312" cy="8890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76CEBF4-3684-407C-9716-CDBC9188531F}"/>
              </a:ext>
            </a:extLst>
          </p:cNvPr>
          <p:cNvSpPr/>
          <p:nvPr/>
        </p:nvSpPr>
        <p:spPr>
          <a:xfrm>
            <a:off x="5219700" y="3359150"/>
            <a:ext cx="88900" cy="8890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3458817-C5D3-44E0-A4FF-0000A22CE544}"/>
              </a:ext>
            </a:extLst>
          </p:cNvPr>
          <p:cNvSpPr/>
          <p:nvPr/>
        </p:nvSpPr>
        <p:spPr>
          <a:xfrm>
            <a:off x="6511925" y="4435475"/>
            <a:ext cx="88900" cy="87313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2DB35DD3-7F5F-43FD-BFB9-2D28758CADC5}"/>
              </a:ext>
            </a:extLst>
          </p:cNvPr>
          <p:cNvSpPr/>
          <p:nvPr/>
        </p:nvSpPr>
        <p:spPr>
          <a:xfrm>
            <a:off x="5110163" y="5335588"/>
            <a:ext cx="87312" cy="87312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7EC3441-D29F-497D-8ECA-38B0F98C3911}"/>
              </a:ext>
            </a:extLst>
          </p:cNvPr>
          <p:cNvSpPr/>
          <p:nvPr/>
        </p:nvSpPr>
        <p:spPr>
          <a:xfrm>
            <a:off x="5195888" y="5335588"/>
            <a:ext cx="88900" cy="87312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CC06DE39-F6C4-4738-9716-009438EBEAF2}"/>
              </a:ext>
            </a:extLst>
          </p:cNvPr>
          <p:cNvSpPr/>
          <p:nvPr/>
        </p:nvSpPr>
        <p:spPr>
          <a:xfrm>
            <a:off x="5267325" y="5329238"/>
            <a:ext cx="87313" cy="87312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4356" name="TextBox 22">
            <a:extLst>
              <a:ext uri="{FF2B5EF4-FFF2-40B4-BE49-F238E27FC236}">
                <a16:creationId xmlns:a16="http://schemas.microsoft.com/office/drawing/2014/main" id="{7B3B07D5-27A1-4C8A-A422-E2DF8C51DF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1238" y="2903538"/>
            <a:ext cx="168433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/>
              <a:t>PMM method</a:t>
            </a:r>
          </a:p>
        </p:txBody>
      </p:sp>
      <p:sp>
        <p:nvSpPr>
          <p:cNvPr id="14357" name="TextBox 23">
            <a:extLst>
              <a:ext uri="{FF2B5EF4-FFF2-40B4-BE49-F238E27FC236}">
                <a16:creationId xmlns:a16="http://schemas.microsoft.com/office/drawing/2014/main" id="{57DCBABA-7D7F-4C44-9AE6-ED2AB8EBC5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8063" y="3487738"/>
            <a:ext cx="21145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/>
              <a:t>Class-mean method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8400" y="497153"/>
            <a:ext cx="9855200" cy="818584"/>
          </a:xfrm>
        </p:spPr>
        <p:txBody>
          <a:bodyPr/>
          <a:lstStyle/>
          <a:p>
            <a:r>
              <a:rPr lang="en-US" dirty="0"/>
              <a:t>Summary Statistics for different imputation methods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94124" y="943155"/>
            <a:ext cx="9855200" cy="470327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All South Dakota beers are missing IBU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PMM method replaces with values in tail of distributions for their style of beer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Class Mean method replaces with IBU values more representative for type of beer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SD mean with PMM = 50 and with Class Mean = 34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Calculating median values by State, style of beer etc. make more sense with Class Mean replacement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2167217" y="6322828"/>
            <a:ext cx="1412997" cy="118428"/>
          </a:xfrm>
        </p:spPr>
        <p:txBody>
          <a:bodyPr/>
          <a:lstStyle/>
          <a:p>
            <a:pPr defTabSz="457200"/>
            <a:r>
              <a:rPr lang="en-US" dirty="0"/>
              <a:t>1/7/2021</a:t>
            </a:r>
          </a:p>
          <a:p>
            <a:pPr defTabSz="457200"/>
            <a:endParaRPr lang="en-US" dirty="0"/>
          </a:p>
          <a:p>
            <a:pPr defTabSz="457200"/>
            <a:endParaRPr lang="en-US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457200"/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/>
            <a:fld id="{90145546-9A82-EF42-97DE-BF71F7DE916B}" type="slidenum">
              <a:rPr lang="en-US"/>
              <a:pPr defTabSz="457200"/>
              <a:t>18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F48B47-55F1-4C01-9FB6-8423C2E724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8108" y="2730801"/>
            <a:ext cx="5721727" cy="3536144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A7BFADEF-BFE4-494D-BABE-6CE141466C55}"/>
              </a:ext>
            </a:extLst>
          </p:cNvPr>
          <p:cNvSpPr/>
          <p:nvPr/>
        </p:nvSpPr>
        <p:spPr>
          <a:xfrm>
            <a:off x="6628972" y="5608328"/>
            <a:ext cx="87971" cy="8797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BB160C2-B283-4105-9104-83885FC3A117}"/>
              </a:ext>
            </a:extLst>
          </p:cNvPr>
          <p:cNvSpPr/>
          <p:nvPr/>
        </p:nvSpPr>
        <p:spPr>
          <a:xfrm>
            <a:off x="6933771" y="4000283"/>
            <a:ext cx="87971" cy="8797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02B9575-6BD7-41DA-AE8E-805565801491}"/>
              </a:ext>
            </a:extLst>
          </p:cNvPr>
          <p:cNvSpPr/>
          <p:nvPr/>
        </p:nvSpPr>
        <p:spPr>
          <a:xfrm>
            <a:off x="6033753" y="5621028"/>
            <a:ext cx="87971" cy="8797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BB632CF-64F7-4E56-8505-852B491F5FD0}"/>
              </a:ext>
            </a:extLst>
          </p:cNvPr>
          <p:cNvSpPr/>
          <p:nvPr/>
        </p:nvSpPr>
        <p:spPr>
          <a:xfrm>
            <a:off x="4800172" y="5608328"/>
            <a:ext cx="87971" cy="8797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4873361-972D-49AB-9F10-6434492233BF}"/>
              </a:ext>
            </a:extLst>
          </p:cNvPr>
          <p:cNvSpPr/>
          <p:nvPr/>
        </p:nvSpPr>
        <p:spPr>
          <a:xfrm>
            <a:off x="5171834" y="5608327"/>
            <a:ext cx="87971" cy="8797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C39A799-ACE9-4F58-853F-3243ADE91A2E}"/>
              </a:ext>
            </a:extLst>
          </p:cNvPr>
          <p:cNvSpPr/>
          <p:nvPr/>
        </p:nvSpPr>
        <p:spPr>
          <a:xfrm>
            <a:off x="7557753" y="3621242"/>
            <a:ext cx="87971" cy="8797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9B6E521-7FF5-4FF9-B8A6-CB8A798083A2}"/>
              </a:ext>
            </a:extLst>
          </p:cNvPr>
          <p:cNvSpPr/>
          <p:nvPr/>
        </p:nvSpPr>
        <p:spPr>
          <a:xfrm>
            <a:off x="5652753" y="4706628"/>
            <a:ext cx="87971" cy="8797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C3CE9E7-E92D-439A-9E0D-A7B0802E4FF1}"/>
              </a:ext>
            </a:extLst>
          </p:cNvPr>
          <p:cNvSpPr/>
          <p:nvPr/>
        </p:nvSpPr>
        <p:spPr>
          <a:xfrm>
            <a:off x="1125537" y="3305096"/>
            <a:ext cx="87971" cy="8797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2D4AF168-CC22-4D46-BD84-B74C19ABA947}"/>
              </a:ext>
            </a:extLst>
          </p:cNvPr>
          <p:cNvSpPr/>
          <p:nvPr/>
        </p:nvSpPr>
        <p:spPr>
          <a:xfrm>
            <a:off x="1125537" y="3901961"/>
            <a:ext cx="87971" cy="87971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10E0D54-69FD-478B-B9DB-327391B27D17}"/>
              </a:ext>
            </a:extLst>
          </p:cNvPr>
          <p:cNvSpPr/>
          <p:nvPr/>
        </p:nvSpPr>
        <p:spPr>
          <a:xfrm>
            <a:off x="5351405" y="5608327"/>
            <a:ext cx="87971" cy="87971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136D546-139A-4D44-AC6D-7B2B167CBE7C}"/>
              </a:ext>
            </a:extLst>
          </p:cNvPr>
          <p:cNvSpPr/>
          <p:nvPr/>
        </p:nvSpPr>
        <p:spPr>
          <a:xfrm>
            <a:off x="5257281" y="3989932"/>
            <a:ext cx="87971" cy="87971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73F1641-AC22-4008-BC3A-EEC835D8F921}"/>
              </a:ext>
            </a:extLst>
          </p:cNvPr>
          <p:cNvSpPr/>
          <p:nvPr/>
        </p:nvSpPr>
        <p:spPr>
          <a:xfrm>
            <a:off x="5422015" y="3632910"/>
            <a:ext cx="87971" cy="87971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02451B5E-C8BE-4601-B340-88DE4A88C74B}"/>
              </a:ext>
            </a:extLst>
          </p:cNvPr>
          <p:cNvSpPr/>
          <p:nvPr/>
        </p:nvSpPr>
        <p:spPr>
          <a:xfrm>
            <a:off x="6714419" y="4708977"/>
            <a:ext cx="87971" cy="87971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F533AE0-A078-4C10-BCBB-EF0E6A3C3584}"/>
              </a:ext>
            </a:extLst>
          </p:cNvPr>
          <p:cNvSpPr/>
          <p:nvPr/>
        </p:nvSpPr>
        <p:spPr>
          <a:xfrm>
            <a:off x="5312132" y="5608327"/>
            <a:ext cx="87971" cy="87971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452CAFA-A0AD-482D-8B56-D58B809E0D16}"/>
              </a:ext>
            </a:extLst>
          </p:cNvPr>
          <p:cNvSpPr/>
          <p:nvPr/>
        </p:nvSpPr>
        <p:spPr>
          <a:xfrm>
            <a:off x="5398331" y="5608327"/>
            <a:ext cx="87971" cy="87971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6ED93F1-34DA-420C-A184-70FE16CD98F6}"/>
              </a:ext>
            </a:extLst>
          </p:cNvPr>
          <p:cNvSpPr/>
          <p:nvPr/>
        </p:nvSpPr>
        <p:spPr>
          <a:xfrm>
            <a:off x="5468690" y="5602440"/>
            <a:ext cx="87971" cy="87971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2D42321-6677-4866-821F-4426D2F0BC20}"/>
              </a:ext>
            </a:extLst>
          </p:cNvPr>
          <p:cNvSpPr txBox="1"/>
          <p:nvPr/>
        </p:nvSpPr>
        <p:spPr>
          <a:xfrm>
            <a:off x="1213508" y="3177020"/>
            <a:ext cx="16834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PMM method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48FB7D2-4A55-463E-9323-77AC300D3817}"/>
              </a:ext>
            </a:extLst>
          </p:cNvPr>
          <p:cNvSpPr txBox="1"/>
          <p:nvPr/>
        </p:nvSpPr>
        <p:spPr>
          <a:xfrm>
            <a:off x="1209412" y="3761280"/>
            <a:ext cx="2115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Class-mean method</a:t>
            </a:r>
          </a:p>
        </p:txBody>
      </p:sp>
    </p:spTree>
    <p:extLst>
      <p:ext uri="{BB962C8B-B14F-4D97-AF65-F5344CB8AC3E}">
        <p14:creationId xmlns:p14="http://schemas.microsoft.com/office/powerpoint/2010/main" val="13593174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Outliers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Highest ABV</a:t>
            </a:r>
          </a:p>
          <a:p>
            <a:pPr lvl="1"/>
            <a:r>
              <a:rPr lang="en-US" dirty="0"/>
              <a:t>Lee Hill Series Vol 5. Belgian </a:t>
            </a:r>
            <a:r>
              <a:rPr lang="en-US" dirty="0" err="1"/>
              <a:t>Quadrupel</a:t>
            </a:r>
            <a:r>
              <a:rPr lang="en-US" dirty="0"/>
              <a:t> Ale– 12.8% ABV</a:t>
            </a:r>
          </a:p>
          <a:p>
            <a:pPr lvl="2"/>
            <a:r>
              <a:rPr lang="en-US" dirty="0"/>
              <a:t>Upslope Brewing Company (Boulder, CO)</a:t>
            </a:r>
          </a:p>
          <a:p>
            <a:r>
              <a:rPr lang="en-US" dirty="0"/>
              <a:t>Highest IBU  </a:t>
            </a:r>
          </a:p>
          <a:p>
            <a:pPr lvl="1"/>
            <a:r>
              <a:rPr lang="en-US" dirty="0"/>
              <a:t>Bitter Bitch Imperial IPA – 8.2% ABV and 138 IBUs</a:t>
            </a:r>
          </a:p>
          <a:p>
            <a:pPr lvl="2"/>
            <a:r>
              <a:rPr lang="en-US" dirty="0"/>
              <a:t>Astoria Brewing Company (Astoria , OR)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2167217" y="6322828"/>
            <a:ext cx="1412997" cy="118428"/>
          </a:xfrm>
        </p:spPr>
        <p:txBody>
          <a:bodyPr/>
          <a:lstStyle/>
          <a:p>
            <a:pPr defTabSz="457200"/>
            <a:r>
              <a:rPr lang="en-US" dirty="0"/>
              <a:t>1/7/2021</a:t>
            </a:r>
          </a:p>
          <a:p>
            <a:pPr defTabSz="457200"/>
            <a:endParaRPr lang="en-US" dirty="0"/>
          </a:p>
          <a:p>
            <a:pPr defTabSz="457200"/>
            <a:endParaRPr lang="en-US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457200"/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/>
            <a:fld id="{90145546-9A82-EF42-97DE-BF71F7DE916B}" type="slidenum">
              <a:rPr lang="en-US"/>
              <a:pPr defTabSz="45720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7223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Problem</a:t>
            </a:r>
          </a:p>
          <a:p>
            <a:r>
              <a:rPr lang="en-US" dirty="0"/>
              <a:t>Key Metrics</a:t>
            </a:r>
          </a:p>
          <a:p>
            <a:r>
              <a:rPr lang="en-US" dirty="0"/>
              <a:t>Conclusion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2167217" y="6322828"/>
            <a:ext cx="1412997" cy="118428"/>
          </a:xfrm>
        </p:spPr>
        <p:txBody>
          <a:bodyPr/>
          <a:lstStyle/>
          <a:p>
            <a:pPr defTabSz="457200"/>
            <a:r>
              <a:rPr lang="en-US" dirty="0"/>
              <a:t>1/7/2021</a:t>
            </a:r>
          </a:p>
          <a:p>
            <a:pPr defTabSz="457200"/>
            <a:endParaRPr lang="en-US" dirty="0"/>
          </a:p>
          <a:p>
            <a:pPr defTabSz="457200"/>
            <a:endParaRPr lang="en-US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457200"/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/>
            <a:fld id="{90145546-9A82-EF42-97DE-BF71F7DE916B}" type="slidenum">
              <a:rPr lang="en-US"/>
              <a:pPr defTabSz="45720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8377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 Craft Brewery Locations</a:t>
            </a:r>
            <a:br>
              <a:rPr lang="en-US" dirty="0"/>
            </a:br>
            <a:endParaRPr lang="en-US" dirty="0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2167217" y="6322828"/>
            <a:ext cx="1412997" cy="118428"/>
          </a:xfrm>
        </p:spPr>
        <p:txBody>
          <a:bodyPr/>
          <a:lstStyle/>
          <a:p>
            <a:pPr defTabSz="457200"/>
            <a:r>
              <a:rPr lang="en-US" dirty="0"/>
              <a:t>1/7/2021</a:t>
            </a:r>
          </a:p>
          <a:p>
            <a:pPr defTabSz="457200"/>
            <a:endParaRPr lang="en-US" dirty="0"/>
          </a:p>
          <a:p>
            <a:pPr defTabSz="457200"/>
            <a:endParaRPr lang="en-US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457200"/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/>
            <a:fld id="{90145546-9A82-EF42-97DE-BF71F7DE916B}" type="slidenum">
              <a:rPr lang="en-US"/>
              <a:pPr defTabSz="457200"/>
              <a:t>20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1CC0B6A-8408-423D-867B-A8B1BEE238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8891" y="1466203"/>
            <a:ext cx="5950325" cy="437052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91D5B0B-BAB9-4BA6-B84C-E07AA9140F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906" y="1466203"/>
            <a:ext cx="5950325" cy="4370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7742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Missing Values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68400" y="1473693"/>
            <a:ext cx="9855200" cy="698007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42% of the beers are missing IBU information, 2.6% are missing ABV information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Should these data points be excluded from analysis or estimated from other information available?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2167217" y="6322828"/>
            <a:ext cx="1412997" cy="118428"/>
          </a:xfrm>
        </p:spPr>
        <p:txBody>
          <a:bodyPr/>
          <a:lstStyle/>
          <a:p>
            <a:pPr defTabSz="457200"/>
            <a:r>
              <a:rPr lang="en-US" dirty="0"/>
              <a:t>1/7/2021</a:t>
            </a:r>
          </a:p>
          <a:p>
            <a:pPr defTabSz="457200"/>
            <a:endParaRPr lang="en-US" dirty="0"/>
          </a:p>
          <a:p>
            <a:pPr defTabSz="457200"/>
            <a:endParaRPr lang="en-US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457200"/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/>
            <a:fld id="{90145546-9A82-EF42-97DE-BF71F7DE916B}" type="slidenum">
              <a:rPr lang="en-US"/>
              <a:pPr defTabSz="457200"/>
              <a:t>21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CB0437A-AF0D-43F4-89B1-1C217B13C5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3715" y="2171700"/>
            <a:ext cx="5752885" cy="355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9938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Method 1: Impute missing values based on Predictive Mean Matching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This method replaces missing values such that the new completed data set mimics the overall distribution of existing IBU and ABV data available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Does this make sense to use? Is there a better way?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2167217" y="6322828"/>
            <a:ext cx="1412997" cy="118428"/>
          </a:xfrm>
        </p:spPr>
        <p:txBody>
          <a:bodyPr/>
          <a:lstStyle/>
          <a:p>
            <a:pPr defTabSz="457200"/>
            <a:r>
              <a:rPr lang="en-US" dirty="0"/>
              <a:t>1/7/2021</a:t>
            </a:r>
          </a:p>
          <a:p>
            <a:pPr defTabSz="457200"/>
            <a:endParaRPr lang="en-US" dirty="0"/>
          </a:p>
          <a:p>
            <a:pPr defTabSz="457200"/>
            <a:endParaRPr lang="en-US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457200"/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/>
            <a:fld id="{90145546-9A82-EF42-97DE-BF71F7DE916B}" type="slidenum">
              <a:rPr lang="en-US"/>
              <a:pPr defTabSz="457200"/>
              <a:t>22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999B0D2-6040-4D3E-9F49-4214D07422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72" y="2214942"/>
            <a:ext cx="6858038" cy="3969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2047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Issues with Imputing based on predictive means for entire sample distribution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IBU is very different for each style of beer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If the overall mean IBU is 50, that would not a good estimate for </a:t>
            </a:r>
            <a:r>
              <a:rPr lang="en-US" sz="1600" dirty="0" err="1"/>
              <a:t>Witbiers</a:t>
            </a:r>
            <a:r>
              <a:rPr lang="en-US" sz="1600" dirty="0"/>
              <a:t> or IPA’s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Would imputing based on style of beer be more useful?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2167217" y="6322828"/>
            <a:ext cx="1412997" cy="118428"/>
          </a:xfrm>
        </p:spPr>
        <p:txBody>
          <a:bodyPr/>
          <a:lstStyle/>
          <a:p>
            <a:pPr defTabSz="457200"/>
            <a:r>
              <a:rPr lang="en-US" dirty="0"/>
              <a:t>1/7/2021</a:t>
            </a:r>
          </a:p>
          <a:p>
            <a:pPr defTabSz="457200"/>
            <a:endParaRPr lang="en-US" dirty="0"/>
          </a:p>
          <a:p>
            <a:pPr defTabSz="457200"/>
            <a:endParaRPr lang="en-US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457200"/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/>
            <a:fld id="{90145546-9A82-EF42-97DE-BF71F7DE916B}" type="slidenum">
              <a:rPr lang="en-US"/>
              <a:pPr defTabSz="457200"/>
              <a:t>23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34778BF-D74E-4265-B4CD-B258A1A105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4527" y="2640819"/>
            <a:ext cx="5721727" cy="3536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1653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Method 2: Replace missing values with mean of respective Class of Beer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67791" y="1123598"/>
            <a:ext cx="9855200" cy="470327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PMM mimics original distribution, Class-Mean stacks up at Ales &amp; IPA’s (most missing values)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Are each of these methods more valid for certain types of analysis?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2167217" y="6322828"/>
            <a:ext cx="1412997" cy="118428"/>
          </a:xfrm>
        </p:spPr>
        <p:txBody>
          <a:bodyPr/>
          <a:lstStyle/>
          <a:p>
            <a:pPr defTabSz="457200"/>
            <a:r>
              <a:rPr lang="en-US" dirty="0"/>
              <a:t>1/7/2021</a:t>
            </a:r>
          </a:p>
          <a:p>
            <a:pPr defTabSz="457200"/>
            <a:endParaRPr lang="en-US" dirty="0"/>
          </a:p>
          <a:p>
            <a:pPr defTabSz="457200"/>
            <a:endParaRPr lang="en-US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457200"/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/>
            <a:fld id="{90145546-9A82-EF42-97DE-BF71F7DE916B}" type="slidenum">
              <a:rPr lang="en-US"/>
              <a:pPr defTabSz="457200"/>
              <a:t>24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FD60764-777A-46B9-8E92-D0C8E27F8E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5641" y="2127441"/>
            <a:ext cx="7174820" cy="4118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0844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Relationship Analysis for different imputation methods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67791" y="1077365"/>
            <a:ext cx="9855200" cy="470327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PMM set matches correlation fit of originally available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Class Mean method shifts the correlation line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In this instance, relationship study may be best performed by excluding missing value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2167217" y="6322828"/>
            <a:ext cx="1412997" cy="118428"/>
          </a:xfrm>
        </p:spPr>
        <p:txBody>
          <a:bodyPr/>
          <a:lstStyle/>
          <a:p>
            <a:pPr defTabSz="457200"/>
            <a:r>
              <a:rPr lang="en-US" dirty="0"/>
              <a:t>1/7/2021</a:t>
            </a:r>
          </a:p>
          <a:p>
            <a:pPr defTabSz="457200"/>
            <a:endParaRPr lang="en-US" dirty="0"/>
          </a:p>
          <a:p>
            <a:pPr defTabSz="457200"/>
            <a:endParaRPr lang="en-US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457200"/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/>
            <a:fld id="{90145546-9A82-EF42-97DE-BF71F7DE916B}" type="slidenum">
              <a:rPr lang="en-US"/>
              <a:pPr defTabSz="457200"/>
              <a:t>25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1536939-3ECE-4A83-B3BE-3B09ACF7FC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2461" y="2198450"/>
            <a:ext cx="6907078" cy="3978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5957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Executive 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Budweiser wants to break into the craft beer market</a:t>
            </a:r>
          </a:p>
          <a:p>
            <a:r>
              <a:rPr lang="en-US" dirty="0"/>
              <a:t>Current trends in the craft beer market </a:t>
            </a:r>
          </a:p>
          <a:p>
            <a:r>
              <a:rPr lang="en-US" dirty="0"/>
              <a:t>Strategic areas for growth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2167217" y="6322828"/>
            <a:ext cx="1412997" cy="118428"/>
          </a:xfrm>
        </p:spPr>
        <p:txBody>
          <a:bodyPr/>
          <a:lstStyle/>
          <a:p>
            <a:pPr defTabSz="457200"/>
            <a:r>
              <a:rPr lang="en-US" dirty="0"/>
              <a:t>1/7/2021</a:t>
            </a:r>
          </a:p>
          <a:p>
            <a:pPr defTabSz="457200"/>
            <a:endParaRPr lang="en-US" dirty="0"/>
          </a:p>
          <a:p>
            <a:pPr defTabSz="457200"/>
            <a:endParaRPr lang="en-US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457200"/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/>
            <a:fld id="{90145546-9A82-EF42-97DE-BF71F7DE916B}" type="slidenum">
              <a:rPr lang="en-US"/>
              <a:pPr defTabSz="45720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267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2400 beers from 558 breweries</a:t>
            </a:r>
          </a:p>
          <a:p>
            <a:r>
              <a:rPr lang="en-US" dirty="0"/>
              <a:t>40% data missing from IBU and 2.5% missing from ABV</a:t>
            </a:r>
          </a:p>
          <a:p>
            <a:r>
              <a:rPr lang="en-US" dirty="0"/>
              <a:t>Data was dropped/imputed  </a:t>
            </a:r>
          </a:p>
          <a:p>
            <a:r>
              <a:rPr lang="en-US" dirty="0"/>
              <a:t>Median ABV is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2167217" y="6322828"/>
            <a:ext cx="1412997" cy="118428"/>
          </a:xfrm>
        </p:spPr>
        <p:txBody>
          <a:bodyPr/>
          <a:lstStyle/>
          <a:p>
            <a:pPr defTabSz="457200"/>
            <a:r>
              <a:rPr lang="en-US" dirty="0"/>
              <a:t>1/7/2021</a:t>
            </a:r>
          </a:p>
          <a:p>
            <a:pPr defTabSz="457200"/>
            <a:endParaRPr lang="en-US" dirty="0"/>
          </a:p>
          <a:p>
            <a:pPr defTabSz="457200"/>
            <a:endParaRPr lang="en-US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457200"/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/>
            <a:fld id="{90145546-9A82-EF42-97DE-BF71F7DE916B}" type="slidenum">
              <a:rPr lang="en-US"/>
              <a:pPr defTabSz="45720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6173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extBox 5">
            <a:extLst>
              <a:ext uri="{FF2B5EF4-FFF2-40B4-BE49-F238E27FC236}">
                <a16:creationId xmlns:a16="http://schemas.microsoft.com/office/drawing/2014/main" id="{53609502-D7A7-44CA-A969-1599EF7EC5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9300" y="1173351"/>
            <a:ext cx="10693400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en-US" dirty="0"/>
              <a:t>Colorado has the most breweries with 47</a:t>
            </a: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en-US" dirty="0"/>
              <a:t>Other than Colorado, the other states with the most breweries tend to be clustered along US border and coasts</a:t>
            </a: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en-US" dirty="0"/>
              <a:t>The top 5 states (CO,CA,MI,OR, &amp; TX) contain 31% of the countries craft breweries</a:t>
            </a:r>
          </a:p>
          <a:p>
            <a:pPr eaLnBrk="1" hangingPunct="1">
              <a:buFont typeface="Arial" panose="020B0604020202020204" pitchFamily="34" charset="0"/>
              <a:buChar char="•"/>
            </a:pPr>
            <a:endParaRPr lang="en-US" altLang="en-US" dirty="0"/>
          </a:p>
        </p:txBody>
      </p:sp>
      <p:sp>
        <p:nvSpPr>
          <p:cNvPr id="1027" name="TextBox 6">
            <a:extLst>
              <a:ext uri="{FF2B5EF4-FFF2-40B4-BE49-F238E27FC236}">
                <a16:creationId xmlns:a16="http://schemas.microsoft.com/office/drawing/2014/main" id="{B9810F5C-737F-468A-8A1F-0789F040B2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9300" y="401003"/>
            <a:ext cx="10693400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3200" dirty="0"/>
              <a:t>US Craft Brewery Locations</a:t>
            </a: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A09F05BC-B4CC-46F4-BC4A-158C4B0987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513" y="2487613"/>
            <a:ext cx="5951537" cy="4370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840AD5FF-79CF-4A4D-85E1-8625A25847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2050" y="2487613"/>
            <a:ext cx="5949950" cy="4370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4">
            <a:extLst>
              <a:ext uri="{FF2B5EF4-FFF2-40B4-BE49-F238E27FC236}">
                <a16:creationId xmlns:a16="http://schemas.microsoft.com/office/drawing/2014/main" id="{9D6E7EBC-B468-4B03-A5D7-AFDAE0D13F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250" y="2346605"/>
            <a:ext cx="7429500" cy="43320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6" name="TextBox 5">
            <a:extLst>
              <a:ext uri="{FF2B5EF4-FFF2-40B4-BE49-F238E27FC236}">
                <a16:creationId xmlns:a16="http://schemas.microsoft.com/office/drawing/2014/main" id="{53609502-D7A7-44CA-A969-1599EF7EC5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9300" y="1146456"/>
            <a:ext cx="106934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en-US" dirty="0"/>
              <a:t>There are 100 different style of craft beers brewed in the US</a:t>
            </a: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en-US" dirty="0"/>
              <a:t>Classes of Beer have many variants such as Ales which have 28 unique style such as English Pale, Irish Red, </a:t>
            </a:r>
            <a:r>
              <a:rPr lang="en-US" altLang="en-US" dirty="0" err="1"/>
              <a:t>etc</a:t>
            </a:r>
            <a:endParaRPr lang="en-US" altLang="en-US" dirty="0"/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en-US" dirty="0"/>
              <a:t>When grouped into classes, IPA’s and Ales account for 64% of all craft beers</a:t>
            </a:r>
          </a:p>
          <a:p>
            <a:pPr eaLnBrk="1" hangingPunct="1">
              <a:buFont typeface="Arial" panose="020B0604020202020204" pitchFamily="34" charset="0"/>
              <a:buChar char="•"/>
            </a:pPr>
            <a:endParaRPr lang="en-US" altLang="en-US" dirty="0"/>
          </a:p>
        </p:txBody>
      </p:sp>
      <p:sp>
        <p:nvSpPr>
          <p:cNvPr id="1027" name="TextBox 6">
            <a:extLst>
              <a:ext uri="{FF2B5EF4-FFF2-40B4-BE49-F238E27FC236}">
                <a16:creationId xmlns:a16="http://schemas.microsoft.com/office/drawing/2014/main" id="{B9810F5C-737F-468A-8A1F-0789F040B2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9300" y="412750"/>
            <a:ext cx="10693400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3200" dirty="0"/>
              <a:t>Types of Craft Beers</a:t>
            </a:r>
          </a:p>
        </p:txBody>
      </p:sp>
    </p:spTree>
    <p:extLst>
      <p:ext uri="{BB962C8B-B14F-4D97-AF65-F5344CB8AC3E}">
        <p14:creationId xmlns:p14="http://schemas.microsoft.com/office/powerpoint/2010/main" val="24991268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TextBox 5">
            <a:extLst>
              <a:ext uri="{FF2B5EF4-FFF2-40B4-BE49-F238E27FC236}">
                <a16:creationId xmlns:a16="http://schemas.microsoft.com/office/drawing/2014/main" id="{00FA8B33-B348-4E94-822B-2057D0EC6F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9300" y="362324"/>
            <a:ext cx="10693400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3200" dirty="0"/>
              <a:t>Addressing Missing Values in the data set</a:t>
            </a:r>
          </a:p>
        </p:txBody>
      </p:sp>
      <p:sp>
        <p:nvSpPr>
          <p:cNvPr id="7170" name="TextBox 6">
            <a:extLst>
              <a:ext uri="{FF2B5EF4-FFF2-40B4-BE49-F238E27FC236}">
                <a16:creationId xmlns:a16="http://schemas.microsoft.com/office/drawing/2014/main" id="{1B54F20D-5002-4E32-8E9E-078B4AAF17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9300" y="1187450"/>
            <a:ext cx="10693400" cy="1754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en-US" dirty="0"/>
              <a:t>42% of the beers are missing IBU information, 2.6% are missing ABV information</a:t>
            </a: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en-US" dirty="0"/>
              <a:t>Should these data points be excluded from analysis or estimated from other information available?</a:t>
            </a: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en-US" dirty="0"/>
              <a:t>IBU is very different for each style of beer </a:t>
            </a: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en-US" dirty="0"/>
              <a:t>If the overall mean IBU is 50, that would not a good estimate for </a:t>
            </a:r>
            <a:r>
              <a:rPr lang="en-US" altLang="en-US" dirty="0" err="1"/>
              <a:t>Witbiers</a:t>
            </a:r>
            <a:r>
              <a:rPr lang="en-US" altLang="en-US" dirty="0"/>
              <a:t> or IPA’s</a:t>
            </a: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en-US" dirty="0"/>
              <a:t>We imputed missing values with the mean of their respective Class of Beer</a:t>
            </a:r>
          </a:p>
          <a:p>
            <a:pPr eaLnBrk="1" hangingPunct="1">
              <a:buFont typeface="Arial" panose="020B0604020202020204" pitchFamily="34" charset="0"/>
              <a:buChar char="•"/>
            </a:pPr>
            <a:endParaRPr lang="en-US" altLang="en-US" dirty="0"/>
          </a:p>
        </p:txBody>
      </p:sp>
      <p:pic>
        <p:nvPicPr>
          <p:cNvPr id="7171" name="Picture 4">
            <a:extLst>
              <a:ext uri="{FF2B5EF4-FFF2-40B4-BE49-F238E27FC236}">
                <a16:creationId xmlns:a16="http://schemas.microsoft.com/office/drawing/2014/main" id="{06AFDF5E-45D3-40AE-9F6E-6C1D78A522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325" y="3079750"/>
            <a:ext cx="5721350" cy="3536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9" name="Picture 1">
            <a:extLst>
              <a:ext uri="{FF2B5EF4-FFF2-40B4-BE49-F238E27FC236}">
                <a16:creationId xmlns:a16="http://schemas.microsoft.com/office/drawing/2014/main" id="{1A0C059A-C574-43AA-A445-772C1BEA19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075" y="2573338"/>
            <a:ext cx="5730875" cy="3536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3">
            <a:extLst>
              <a:ext uri="{FF2B5EF4-FFF2-40B4-BE49-F238E27FC236}">
                <a16:creationId xmlns:a16="http://schemas.microsoft.com/office/drawing/2014/main" id="{AADC3351-CEC0-4F43-ACB2-69614041A1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1725" y="2573338"/>
            <a:ext cx="5732463" cy="3536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1" name="TextBox 4">
            <a:extLst>
              <a:ext uri="{FF2B5EF4-FFF2-40B4-BE49-F238E27FC236}">
                <a16:creationId xmlns:a16="http://schemas.microsoft.com/office/drawing/2014/main" id="{36D939C8-29DE-4CD9-A238-CB841D92EC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9300" y="344488"/>
            <a:ext cx="10693400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3200" dirty="0"/>
              <a:t>IBU and ABV by State</a:t>
            </a:r>
          </a:p>
        </p:txBody>
      </p:sp>
      <p:sp>
        <p:nvSpPr>
          <p:cNvPr id="2052" name="TextBox 5">
            <a:extLst>
              <a:ext uri="{FF2B5EF4-FFF2-40B4-BE49-F238E27FC236}">
                <a16:creationId xmlns:a16="http://schemas.microsoft.com/office/drawing/2014/main" id="{0A28A026-F238-4B50-8677-B3CECFD3F5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3250" y="6246813"/>
            <a:ext cx="106934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/>
              <a:t>* Medians calculated using beer class-mean method of imputing missing values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8F886F-EDE4-4492-AC64-26200AD1E231}"/>
              </a:ext>
            </a:extLst>
          </p:cNvPr>
          <p:cNvSpPr txBox="1"/>
          <p:nvPr/>
        </p:nvSpPr>
        <p:spPr>
          <a:xfrm>
            <a:off x="749300" y="1066801"/>
            <a:ext cx="10693400" cy="17557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+mn-lt"/>
              </a:rPr>
              <a:t>DE and WV show higher IBU than other states, but this is because they only have two beers per state which happen to be high IBU varieties</a:t>
            </a:r>
          </a:p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+mn-lt"/>
              </a:rPr>
              <a:t>For states with sufficiently larger sample sizes all have median IBU in the mid-30’s</a:t>
            </a:r>
          </a:p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+mn-lt"/>
              </a:rPr>
              <a:t>Almost all states have a median ABV in the 5% to 6% Range</a:t>
            </a:r>
          </a:p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+mn-lt"/>
              </a:rPr>
              <a:t>Utah is an outlier with ABV of 4% because of state laws limiting to a max ABV of 4%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TextBox 1">
            <a:extLst>
              <a:ext uri="{FF2B5EF4-FFF2-40B4-BE49-F238E27FC236}">
                <a16:creationId xmlns:a16="http://schemas.microsoft.com/office/drawing/2014/main" id="{AAA4160D-97A7-4B07-B712-C8AE226DD5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9300" y="518318"/>
            <a:ext cx="10693400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3200" dirty="0"/>
              <a:t>Maximum IBU and ABV Beers</a:t>
            </a:r>
          </a:p>
        </p:txBody>
      </p:sp>
      <p:sp>
        <p:nvSpPr>
          <p:cNvPr id="3074" name="Rectangle 2">
            <a:extLst>
              <a:ext uri="{FF2B5EF4-FFF2-40B4-BE49-F238E27FC236}">
                <a16:creationId xmlns:a16="http://schemas.microsoft.com/office/drawing/2014/main" id="{30610B4B-9DBB-45ED-964A-CB56D3DA99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20800" y="1349375"/>
            <a:ext cx="4614863" cy="2462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>
                <a:solidFill>
                  <a:srgbClr val="000000"/>
                </a:solidFill>
                <a:latin typeface="Lucida Sans" panose="020B0602030504020204" pitchFamily="34" charset="0"/>
              </a:rPr>
              <a:t>ABV = 12.8%</a:t>
            </a:r>
            <a:endParaRPr lang="en-US" altLang="en-US"/>
          </a:p>
          <a:p>
            <a:pPr algn="ctr" eaLnBrk="1" hangingPunct="1"/>
            <a:r>
              <a:rPr lang="en-US" altLang="en-US" sz="1400">
                <a:solidFill>
                  <a:srgbClr val="000000"/>
                </a:solidFill>
                <a:latin typeface="Lucida Sans" panose="020B0602030504020204" pitchFamily="34" charset="0"/>
              </a:rPr>
              <a:t>Upslope Brewing Company, Colorado</a:t>
            </a:r>
          </a:p>
          <a:p>
            <a:pPr algn="ctr" eaLnBrk="1" hangingPunct="1"/>
            <a:r>
              <a:rPr lang="en-US" altLang="en-US" sz="1400">
                <a:solidFill>
                  <a:srgbClr val="000000"/>
                </a:solidFill>
                <a:latin typeface="Lucida Sans" panose="020B0602030504020204" pitchFamily="34" charset="0"/>
              </a:rPr>
              <a:t>Lee Hill Series Vol. 5 - Belgian Style Quadrupel Ale</a:t>
            </a:r>
          </a:p>
          <a:p>
            <a:pPr algn="just" eaLnBrk="1" hangingPunct="1"/>
            <a:endParaRPr lang="en-US" altLang="en-US">
              <a:solidFill>
                <a:srgbClr val="000000"/>
              </a:solidFill>
              <a:latin typeface="Lucida Sans" panose="020B0602030504020204" pitchFamily="34" charset="0"/>
            </a:endParaRPr>
          </a:p>
          <a:p>
            <a:pPr eaLnBrk="1" hangingPunct="1"/>
            <a:r>
              <a:rPr lang="en-US" altLang="en-US">
                <a:solidFill>
                  <a:srgbClr val="111111"/>
                </a:solidFill>
                <a:latin typeface="proxima-nova"/>
              </a:rPr>
              <a:t>Brewed with a select strain of Belgian yeast and traditional Belgian candi syrup, the beer matured over six months to mellow and soften its character.</a:t>
            </a:r>
            <a:endParaRPr lang="en-US" altLang="en-US"/>
          </a:p>
          <a:p>
            <a:pPr algn="just" eaLnBrk="1" hangingPunct="1"/>
            <a:endParaRPr lang="en-US" altLang="en-US">
              <a:solidFill>
                <a:srgbClr val="000000"/>
              </a:solidFill>
              <a:latin typeface="Lucida Sans" panose="020B0602030504020204" pitchFamily="34" charset="0"/>
            </a:endParaRPr>
          </a:p>
        </p:txBody>
      </p:sp>
      <p:pic>
        <p:nvPicPr>
          <p:cNvPr id="3075" name="Picture 2" descr="upslope_lee_hell_5">
            <a:extLst>
              <a:ext uri="{FF2B5EF4-FFF2-40B4-BE49-F238E27FC236}">
                <a16:creationId xmlns:a16="http://schemas.microsoft.com/office/drawing/2014/main" id="{2FECC710-F8C8-4F94-8C74-FC4B1B80F3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5763" y="3429000"/>
            <a:ext cx="1177925" cy="336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6" name="Rectangle 6">
            <a:extLst>
              <a:ext uri="{FF2B5EF4-FFF2-40B4-BE49-F238E27FC236}">
                <a16:creationId xmlns:a16="http://schemas.microsoft.com/office/drawing/2014/main" id="{AA66DAF6-4B62-48BA-9B72-D7EC5B061B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96038" y="1349375"/>
            <a:ext cx="4614862" cy="190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>
                <a:solidFill>
                  <a:srgbClr val="000000"/>
                </a:solidFill>
                <a:latin typeface="Lucida Sans" panose="020B0602030504020204" pitchFamily="34" charset="0"/>
              </a:rPr>
              <a:t>IBU = 138</a:t>
            </a:r>
            <a:endParaRPr lang="en-US" altLang="en-US"/>
          </a:p>
          <a:p>
            <a:pPr algn="ctr" eaLnBrk="1" hangingPunct="1"/>
            <a:r>
              <a:rPr lang="en-US" altLang="en-US" sz="1400">
                <a:solidFill>
                  <a:srgbClr val="000000"/>
                </a:solidFill>
                <a:latin typeface="Lucida Sans" panose="020B0602030504020204" pitchFamily="34" charset="0"/>
              </a:rPr>
              <a:t>Astoria Brewing Company, Oregon</a:t>
            </a:r>
          </a:p>
          <a:p>
            <a:pPr algn="ctr" eaLnBrk="1" hangingPunct="1"/>
            <a:r>
              <a:rPr lang="en-US" altLang="en-US" sz="1400">
                <a:solidFill>
                  <a:srgbClr val="000000"/>
                </a:solidFill>
                <a:latin typeface="Lucida Sans" panose="020B0602030504020204" pitchFamily="34" charset="0"/>
              </a:rPr>
              <a:t>Bitter Bitch Imperial IPA</a:t>
            </a:r>
          </a:p>
          <a:p>
            <a:pPr algn="ctr" eaLnBrk="1" hangingPunct="1"/>
            <a:endParaRPr lang="en-US" altLang="en-US">
              <a:solidFill>
                <a:srgbClr val="000000"/>
              </a:solidFill>
              <a:latin typeface="Lucida Sans" panose="020B0602030504020204" pitchFamily="34" charset="0"/>
            </a:endParaRPr>
          </a:p>
          <a:p>
            <a:pPr eaLnBrk="1" hangingPunct="1"/>
            <a:r>
              <a:rPr lang="en-US" altLang="en-US">
                <a:solidFill>
                  <a:srgbClr val="111111"/>
                </a:solidFill>
                <a:latin typeface="proxima-nova"/>
              </a:rPr>
              <a:t>A big IPA with a huge bite. Peoples Award Winner 3 Years running a the Spring Beer &amp; Wine Festival, Portland, OR.</a:t>
            </a:r>
            <a:endParaRPr lang="en-US" altLang="en-US">
              <a:solidFill>
                <a:srgbClr val="000000"/>
              </a:solidFill>
              <a:latin typeface="Lucida Sans" panose="020B0602030504020204" pitchFamily="34" charset="0"/>
            </a:endParaRPr>
          </a:p>
        </p:txBody>
      </p:sp>
      <p:pic>
        <p:nvPicPr>
          <p:cNvPr id="3077" name="Picture 7" descr="A bottle of alcohol&#10;&#10;Description automatically generated with low confidence">
            <a:extLst>
              <a:ext uri="{FF2B5EF4-FFF2-40B4-BE49-F238E27FC236}">
                <a16:creationId xmlns:a16="http://schemas.microsoft.com/office/drawing/2014/main" id="{FF98C8CE-51A3-44E8-8B9B-CDE68FA4C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0225" y="3795713"/>
            <a:ext cx="36576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rnal_for review" id="{56AF37B4-2F09-4CA1-8BB1-1D220BFBF17E}" vid="{8655C002-1ED6-49F3-A32A-A9D26B9BF1E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</TotalTime>
  <Words>1156</Words>
  <Application>Microsoft Office PowerPoint</Application>
  <PresentationFormat>Widescreen</PresentationFormat>
  <Paragraphs>145</Paragraphs>
  <Slides>25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Arial</vt:lpstr>
      <vt:lpstr>Calibri</vt:lpstr>
      <vt:lpstr>Lucida Sans</vt:lpstr>
      <vt:lpstr>proxima-nova</vt:lpstr>
      <vt:lpstr>Wingdings</vt:lpstr>
      <vt:lpstr>1_Office Theme</vt:lpstr>
      <vt:lpstr>PowerPoint Presentation</vt:lpstr>
      <vt:lpstr>Agenda</vt:lpstr>
      <vt:lpstr>Executive Summary</vt:lpstr>
      <vt:lpstr>Source Data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 Statistics for different imputation methods </vt:lpstr>
      <vt:lpstr>Data Outliers</vt:lpstr>
      <vt:lpstr>US Craft Brewery Locations </vt:lpstr>
      <vt:lpstr>Missing Values</vt:lpstr>
      <vt:lpstr>Method 1: Impute missing values based on Predictive Mean Matching </vt:lpstr>
      <vt:lpstr>Issues with Imputing based on predictive means for entire sample distribution </vt:lpstr>
      <vt:lpstr>Method 2: Replace missing values with mean of respective Class of Beer </vt:lpstr>
      <vt:lpstr>Relationship Analysis for different imputation methods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Rick Fontenot</dc:creator>
  <cp:lastModifiedBy>Herbaugh, Jason</cp:lastModifiedBy>
  <cp:revision>9</cp:revision>
  <dcterms:created xsi:type="dcterms:W3CDTF">2021-01-07T20:13:26Z</dcterms:created>
  <dcterms:modified xsi:type="dcterms:W3CDTF">2021-01-09T02:27:40Z</dcterms:modified>
</cp:coreProperties>
</file>